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27"/>
  </p:notesMasterIdLst>
  <p:sldIdLst>
    <p:sldId id="256" r:id="rId5"/>
    <p:sldId id="259" r:id="rId6"/>
    <p:sldId id="258" r:id="rId7"/>
    <p:sldId id="260" r:id="rId8"/>
    <p:sldId id="307" r:id="rId9"/>
    <p:sldId id="272" r:id="rId10"/>
    <p:sldId id="264" r:id="rId11"/>
    <p:sldId id="261" r:id="rId12"/>
    <p:sldId id="257" r:id="rId13"/>
    <p:sldId id="308" r:id="rId14"/>
    <p:sldId id="318" r:id="rId15"/>
    <p:sldId id="316" r:id="rId16"/>
    <p:sldId id="317" r:id="rId17"/>
    <p:sldId id="310" r:id="rId18"/>
    <p:sldId id="311" r:id="rId19"/>
    <p:sldId id="312" r:id="rId20"/>
    <p:sldId id="309" r:id="rId21"/>
    <p:sldId id="313" r:id="rId22"/>
    <p:sldId id="314" r:id="rId23"/>
    <p:sldId id="315" r:id="rId24"/>
    <p:sldId id="265" r:id="rId25"/>
    <p:sldId id="263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</p:embeddedFont>
    <p:embeddedFont>
      <p:font typeface="Bebas Neue" panose="020B0606020202050201" pitchFamily="34" charset="0"/>
      <p:regular r:id="rId29"/>
    </p:embeddedFont>
    <p:embeddedFont>
      <p:font typeface="Manrope" panose="020B0604020202020204" charset="0"/>
      <p:regular r:id="rId30"/>
      <p:bold r:id="rId31"/>
    </p:embeddedFont>
    <p:embeddedFont>
      <p:font typeface="Oxygen" panose="02000503000000000000" pitchFamily="2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64C3B-F24F-4BA2-A732-EFB87ED3BE99}" v="2" dt="2024-01-22T02:37:07.914"/>
  </p1510:revLst>
</p1510:revInfo>
</file>

<file path=ppt/tableStyles.xml><?xml version="1.0" encoding="utf-8"?>
<a:tblStyleLst xmlns:a="http://schemas.openxmlformats.org/drawingml/2006/main" def="{20E56D75-07C8-4218-AAB1-FC2FFAEA696E}">
  <a:tblStyle styleId="{20E56D75-07C8-4218-AAB1-FC2FFAEA69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4249" autoAdjust="0"/>
  </p:normalViewPr>
  <p:slideViewPr>
    <p:cSldViewPr snapToGrid="0">
      <p:cViewPr varScale="1">
        <p:scale>
          <a:sx n="90" d="100"/>
          <a:sy n="90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a5e1651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a5e1651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93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771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458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924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300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788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589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463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9472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39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d490b76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d490b76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7637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897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d490b76a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4d490b76a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1969300"/>
            <a:ext cx="4536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713313" y="2600625"/>
            <a:ext cx="7717500" cy="2028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4836775" y="1029705"/>
            <a:ext cx="3594000" cy="22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4836775" y="3301400"/>
            <a:ext cx="35940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9"/>
          <p:cNvSpPr>
            <a:spLocks noGrp="1"/>
          </p:cNvSpPr>
          <p:nvPr>
            <p:ph type="pic" idx="2"/>
          </p:nvPr>
        </p:nvSpPr>
        <p:spPr>
          <a:xfrm>
            <a:off x="713220" y="514150"/>
            <a:ext cx="3831900" cy="4115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6" name="Google Shape;216;p19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217" name="Google Shape;217;p19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1"/>
          </p:nvPr>
        </p:nvSpPr>
        <p:spPr>
          <a:xfrm>
            <a:off x="71322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2"/>
          </p:nvPr>
        </p:nvSpPr>
        <p:spPr>
          <a:xfrm>
            <a:off x="3361650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3"/>
          </p:nvPr>
        </p:nvSpPr>
        <p:spPr>
          <a:xfrm>
            <a:off x="601007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4"/>
          </p:nvPr>
        </p:nvSpPr>
        <p:spPr>
          <a:xfrm>
            <a:off x="713225" y="1915613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5"/>
          </p:nvPr>
        </p:nvSpPr>
        <p:spPr>
          <a:xfrm>
            <a:off x="3361650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6"/>
          </p:nvPr>
        </p:nvSpPr>
        <p:spPr>
          <a:xfrm>
            <a:off x="6010075" y="1915612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18" name="Google Shape;318;p26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319" name="Google Shape;319;p26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2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22" name="Google Shape;422;p32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432" name="Google Shape;432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3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441" name="Google Shape;441;p3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197150"/>
            <a:ext cx="3735900" cy="15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585825" y="731275"/>
            <a:ext cx="1990800" cy="1109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815400"/>
            <a:ext cx="3735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5121339" y="514200"/>
            <a:ext cx="3309300" cy="4115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" name="Google Shape;17;p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8" name="Google Shape;18;p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8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78" name="Google Shape;78;p8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8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87" name="Google Shape;87;p8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1848600" y="1733100"/>
            <a:ext cx="54468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7717800" cy="19362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713225" y="2595298"/>
            <a:ext cx="6013200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713225" y="3461948"/>
            <a:ext cx="6013200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0" name="Google Shape;100;p9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01" name="Google Shape;101;p9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Oxygen"/>
              <a:buNone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"/>
          </p:nvPr>
        </p:nvSpPr>
        <p:spPr>
          <a:xfrm>
            <a:off x="2174543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2"/>
          </p:nvPr>
        </p:nvSpPr>
        <p:spPr>
          <a:xfrm>
            <a:off x="5903318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3"/>
          </p:nvPr>
        </p:nvSpPr>
        <p:spPr>
          <a:xfrm>
            <a:off x="2174543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4"/>
          </p:nvPr>
        </p:nvSpPr>
        <p:spPr>
          <a:xfrm>
            <a:off x="5903318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5" hasCustomPrompt="1"/>
          </p:nvPr>
        </p:nvSpPr>
        <p:spPr>
          <a:xfrm>
            <a:off x="1001170" y="1485160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6" hasCustomPrompt="1"/>
          </p:nvPr>
        </p:nvSpPr>
        <p:spPr>
          <a:xfrm>
            <a:off x="1001170" y="3198808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7" hasCustomPrompt="1"/>
          </p:nvPr>
        </p:nvSpPr>
        <p:spPr>
          <a:xfrm>
            <a:off x="4729945" y="1485160"/>
            <a:ext cx="980400" cy="526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8" hasCustomPrompt="1"/>
          </p:nvPr>
        </p:nvSpPr>
        <p:spPr>
          <a:xfrm>
            <a:off x="4729945" y="3198808"/>
            <a:ext cx="980400" cy="52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9"/>
          </p:nvPr>
        </p:nvSpPr>
        <p:spPr>
          <a:xfrm>
            <a:off x="2174543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3"/>
          </p:nvPr>
        </p:nvSpPr>
        <p:spPr>
          <a:xfrm>
            <a:off x="5903330" y="1357750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4"/>
          </p:nvPr>
        </p:nvSpPr>
        <p:spPr>
          <a:xfrm>
            <a:off x="2174543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5"/>
          </p:nvPr>
        </p:nvSpPr>
        <p:spPr>
          <a:xfrm>
            <a:off x="5903329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8" name="Google Shape;138;p13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39" name="Google Shape;139;p13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"/>
          </p:nvPr>
        </p:nvSpPr>
        <p:spPr>
          <a:xfrm>
            <a:off x="1226400" y="1181928"/>
            <a:ext cx="6691200" cy="180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51" name="Google Shape;151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713254" y="290050"/>
            <a:ext cx="7717492" cy="71700"/>
            <a:chOff x="713254" y="4557650"/>
            <a:chExt cx="7717492" cy="71700"/>
          </a:xfrm>
        </p:grpSpPr>
        <p:sp>
          <p:nvSpPr>
            <p:cNvPr id="160" name="Google Shape;160;p14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171" name="Google Shape;171;p15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713254" y="4781750"/>
            <a:ext cx="7717492" cy="71700"/>
            <a:chOff x="713254" y="4557650"/>
            <a:chExt cx="7717492" cy="71700"/>
          </a:xfrm>
        </p:grpSpPr>
        <p:sp>
          <p:nvSpPr>
            <p:cNvPr id="204" name="Google Shape;204;p18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xygen"/>
              <a:buNone/>
              <a:defRPr sz="35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72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7009" b="37595"/>
          <a:stretch/>
        </p:blipFill>
        <p:spPr>
          <a:xfrm>
            <a:off x="713313" y="2600625"/>
            <a:ext cx="7717376" cy="2028724"/>
          </a:xfrm>
          <a:prstGeom prst="rect">
            <a:avLst/>
          </a:prstGeom>
        </p:spPr>
      </p:pic>
      <p:sp>
        <p:nvSpPr>
          <p:cNvPr id="460" name="Google Shape;460;p37"/>
          <p:cNvSpPr txBox="1">
            <a:spLocks noGrp="1"/>
          </p:cNvSpPr>
          <p:nvPr>
            <p:ph type="ctrTitle"/>
          </p:nvPr>
        </p:nvSpPr>
        <p:spPr>
          <a:xfrm>
            <a:off x="780681" y="951730"/>
            <a:ext cx="7717376" cy="1371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Parqueo Automatizado</a:t>
            </a:r>
            <a:br>
              <a:rPr lang="en" dirty="0"/>
            </a:br>
            <a:br>
              <a:rPr lang="en" sz="800" dirty="0"/>
            </a:br>
            <a:br>
              <a:rPr lang="en" sz="800" dirty="0"/>
            </a:br>
            <a:br>
              <a:rPr lang="en" sz="800" dirty="0"/>
            </a:br>
            <a:r>
              <a:rPr lang="en" sz="1200" dirty="0">
                <a:solidFill>
                  <a:schemeClr val="lt2"/>
                </a:solidFill>
              </a:rPr>
              <a:t>Grupo 4 PARALELO 107</a:t>
            </a:r>
            <a:br>
              <a:rPr lang="en" sz="1200" dirty="0">
                <a:solidFill>
                  <a:schemeClr val="lt2"/>
                </a:solidFill>
              </a:rPr>
            </a:br>
            <a:r>
              <a:rPr lang="en" sz="1200" dirty="0">
                <a:solidFill>
                  <a:schemeClr val="tx1"/>
                </a:solidFill>
              </a:rPr>
              <a:t>Integrantes</a:t>
            </a:r>
            <a:r>
              <a:rPr lang="en" sz="1200" dirty="0">
                <a:solidFill>
                  <a:schemeClr val="lt2"/>
                </a:solidFill>
              </a:rPr>
              <a:t>: Mauricio torres Benitez., Cristhian Tutiven Reyes.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462" name="Google Shape;462;p37"/>
          <p:cNvGrpSpPr/>
          <p:nvPr/>
        </p:nvGrpSpPr>
        <p:grpSpPr>
          <a:xfrm>
            <a:off x="713254" y="4629350"/>
            <a:ext cx="7717492" cy="71700"/>
            <a:chOff x="713254" y="4557650"/>
            <a:chExt cx="7717492" cy="71700"/>
          </a:xfrm>
        </p:grpSpPr>
        <p:sp>
          <p:nvSpPr>
            <p:cNvPr id="463" name="Google Shape;463;p37"/>
            <p:cNvSpPr/>
            <p:nvPr/>
          </p:nvSpPr>
          <p:spPr>
            <a:xfrm>
              <a:off x="713254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1677924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64259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60726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4571935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5536605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6501276" y="4557650"/>
              <a:ext cx="964800" cy="7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7465946" y="4557650"/>
              <a:ext cx="9648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101479" y="0"/>
            <a:ext cx="2019629" cy="394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</a:t>
            </a:r>
            <a:r>
              <a:rPr lang="en" sz="1400" dirty="0"/>
              <a:t>odificación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2" name="Google Shape;477;p38">
            <a:extLst>
              <a:ext uri="{FF2B5EF4-FFF2-40B4-BE49-F238E27FC236}">
                <a16:creationId xmlns:a16="http://schemas.microsoft.com/office/drawing/2014/main" id="{6D76FE69-4015-449E-C20C-20E453720612}"/>
              </a:ext>
            </a:extLst>
          </p:cNvPr>
          <p:cNvSpPr txBox="1"/>
          <p:nvPr/>
        </p:nvSpPr>
        <p:spPr>
          <a:xfrm>
            <a:off x="734364" y="106496"/>
            <a:ext cx="7375942" cy="3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Bloques de códigos </a:t>
            </a:r>
            <a:endParaRPr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E34259-58F3-B1A3-D2BA-ACE59E86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694" y="163082"/>
            <a:ext cx="795501" cy="493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3D4310F-E634-D1AA-9D64-09C8AAD4F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543" y="117119"/>
            <a:ext cx="120506" cy="450481"/>
          </a:xfrm>
          <a:prstGeom prst="rect">
            <a:avLst/>
          </a:prstGeom>
        </p:spPr>
      </p:pic>
      <p:pic>
        <p:nvPicPr>
          <p:cNvPr id="7" name="Imagen 6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091E0455-DE32-61E1-E07E-FC49902C4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00" y="840274"/>
            <a:ext cx="7869295" cy="29448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410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101479" y="0"/>
            <a:ext cx="2019629" cy="394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</a:t>
            </a:r>
            <a:r>
              <a:rPr lang="en" sz="1400" dirty="0"/>
              <a:t>odificación</a:t>
            </a:r>
            <a:r>
              <a:rPr lang="en" sz="2000" dirty="0"/>
              <a:t> </a:t>
            </a:r>
            <a:endParaRPr sz="2000" dirty="0"/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3C8B0F1-7359-9840-0094-72D65AC5B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6" y="511543"/>
            <a:ext cx="7883878" cy="372249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" name="Google Shape;477;p38">
            <a:extLst>
              <a:ext uri="{FF2B5EF4-FFF2-40B4-BE49-F238E27FC236}">
                <a16:creationId xmlns:a16="http://schemas.microsoft.com/office/drawing/2014/main" id="{6D76FE69-4015-449E-C20C-20E453720612}"/>
              </a:ext>
            </a:extLst>
          </p:cNvPr>
          <p:cNvSpPr txBox="1"/>
          <p:nvPr/>
        </p:nvSpPr>
        <p:spPr>
          <a:xfrm>
            <a:off x="734364" y="106496"/>
            <a:ext cx="7375942" cy="3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VHDL de Contador</a:t>
            </a:r>
            <a:endParaRPr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E34259-58F3-B1A3-D2BA-ACE59E864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94" y="163082"/>
            <a:ext cx="795501" cy="493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3D4310F-E634-D1AA-9D64-09C8AAD4F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543" y="117119"/>
            <a:ext cx="120506" cy="4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2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101479" y="0"/>
            <a:ext cx="2019629" cy="394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</a:t>
            </a:r>
            <a:r>
              <a:rPr lang="en" sz="1400" dirty="0"/>
              <a:t>odificación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2" name="Google Shape;477;p38">
            <a:extLst>
              <a:ext uri="{FF2B5EF4-FFF2-40B4-BE49-F238E27FC236}">
                <a16:creationId xmlns:a16="http://schemas.microsoft.com/office/drawing/2014/main" id="{6D76FE69-4015-449E-C20C-20E453720612}"/>
              </a:ext>
            </a:extLst>
          </p:cNvPr>
          <p:cNvSpPr txBox="1"/>
          <p:nvPr/>
        </p:nvSpPr>
        <p:spPr>
          <a:xfrm>
            <a:off x="712805" y="117119"/>
            <a:ext cx="7375942" cy="3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VHDL convertidor Binario a BCD</a:t>
            </a:r>
            <a:endParaRPr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E34259-58F3-B1A3-D2BA-ACE59E86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694" y="163082"/>
            <a:ext cx="795501" cy="493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3D4310F-E634-D1AA-9D64-09C8AAD4F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543" y="117119"/>
            <a:ext cx="120506" cy="450481"/>
          </a:xfrm>
          <a:prstGeom prst="rect">
            <a:avLst/>
          </a:prstGeom>
        </p:spPr>
      </p:pic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1634E2E-BC3B-3EB3-55D8-0DEB86FDD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80" y="657081"/>
            <a:ext cx="7814440" cy="361720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928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101479" y="0"/>
            <a:ext cx="2019629" cy="394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</a:t>
            </a:r>
            <a:r>
              <a:rPr lang="en" sz="1400" dirty="0"/>
              <a:t>odificación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2" name="Google Shape;477;p38">
            <a:extLst>
              <a:ext uri="{FF2B5EF4-FFF2-40B4-BE49-F238E27FC236}">
                <a16:creationId xmlns:a16="http://schemas.microsoft.com/office/drawing/2014/main" id="{6D76FE69-4015-449E-C20C-20E453720612}"/>
              </a:ext>
            </a:extLst>
          </p:cNvPr>
          <p:cNvSpPr txBox="1"/>
          <p:nvPr/>
        </p:nvSpPr>
        <p:spPr>
          <a:xfrm>
            <a:off x="734364" y="106496"/>
            <a:ext cx="7375942" cy="39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Decodificador Display 7 segmentos </a:t>
            </a:r>
            <a:endParaRPr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E34259-58F3-B1A3-D2BA-ACE59E86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694" y="163082"/>
            <a:ext cx="795501" cy="493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3D4310F-E634-D1AA-9D64-09C8AAD4F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543" y="117119"/>
            <a:ext cx="120506" cy="450481"/>
          </a:xfrm>
          <a:prstGeom prst="rect">
            <a:avLst/>
          </a:prstGeom>
        </p:spPr>
      </p:pic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FAA6BB1-6057-B781-B4E8-3517E4C2E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9" y="713667"/>
            <a:ext cx="8150542" cy="358188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324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101479" y="0"/>
            <a:ext cx="2019629" cy="394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</a:t>
            </a:r>
            <a:r>
              <a:rPr lang="en" sz="1400" dirty="0"/>
              <a:t>odificación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4" name="Google Shape;477;p38">
            <a:extLst>
              <a:ext uri="{FF2B5EF4-FFF2-40B4-BE49-F238E27FC236}">
                <a16:creationId xmlns:a16="http://schemas.microsoft.com/office/drawing/2014/main" id="{7B779628-0CB1-EF69-BCEC-1677F1A02C29}"/>
              </a:ext>
            </a:extLst>
          </p:cNvPr>
          <p:cNvSpPr txBox="1"/>
          <p:nvPr/>
        </p:nvSpPr>
        <p:spPr>
          <a:xfrm>
            <a:off x="2436582" y="132485"/>
            <a:ext cx="294713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Semáforo</a:t>
            </a:r>
            <a:endParaRPr sz="1200"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03E410-5ED9-D7B3-CAB9-896A0BC4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03" y="150032"/>
            <a:ext cx="742878" cy="461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7F3960-1865-BB57-FE7F-8C09A28E5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225" y="132484"/>
            <a:ext cx="410178" cy="4101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AE2172-D6AD-4033-D0D0-A159CF6CEB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88" t="4009" r="8925" b="32675"/>
          <a:stretch/>
        </p:blipFill>
        <p:spPr>
          <a:xfrm>
            <a:off x="908996" y="629280"/>
            <a:ext cx="7742480" cy="375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6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101479" y="0"/>
            <a:ext cx="2019629" cy="394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</a:t>
            </a:r>
            <a:r>
              <a:rPr lang="en" sz="1400" dirty="0"/>
              <a:t>odificación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4" name="Google Shape;477;p38">
            <a:extLst>
              <a:ext uri="{FF2B5EF4-FFF2-40B4-BE49-F238E27FC236}">
                <a16:creationId xmlns:a16="http://schemas.microsoft.com/office/drawing/2014/main" id="{B961CE27-14D3-9CD7-9B0E-808F02ED9B24}"/>
              </a:ext>
            </a:extLst>
          </p:cNvPr>
          <p:cNvSpPr txBox="1"/>
          <p:nvPr/>
        </p:nvSpPr>
        <p:spPr>
          <a:xfrm>
            <a:off x="3199616" y="105483"/>
            <a:ext cx="2947133" cy="28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Plumas de acceso</a:t>
            </a:r>
            <a:endParaRPr sz="1600"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D495CC-0D56-EAD8-27BD-2C1B313C0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779" y="171911"/>
            <a:ext cx="768089" cy="3944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FB1BAEB-BF82-0764-E152-9002E9B64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31"/>
          <a:stretch/>
        </p:blipFill>
        <p:spPr>
          <a:xfrm>
            <a:off x="834656" y="697640"/>
            <a:ext cx="7474688" cy="39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07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3"/>
          <p:cNvSpPr txBox="1">
            <a:spLocks noGrp="1"/>
          </p:cNvSpPr>
          <p:nvPr>
            <p:ph type="title"/>
          </p:nvPr>
        </p:nvSpPr>
        <p:spPr>
          <a:xfrm>
            <a:off x="3784905" y="130773"/>
            <a:ext cx="4736890" cy="13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/>
              <a:t>Implementación &amp; simulación</a:t>
            </a:r>
          </a:p>
        </p:txBody>
      </p:sp>
      <p:sp>
        <p:nvSpPr>
          <p:cNvPr id="741" name="Google Shape;741;p53"/>
          <p:cNvSpPr txBox="1">
            <a:spLocks noGrp="1"/>
          </p:cNvSpPr>
          <p:nvPr>
            <p:ph type="subTitle" idx="1"/>
          </p:nvPr>
        </p:nvSpPr>
        <p:spPr>
          <a:xfrm>
            <a:off x="861362" y="2728090"/>
            <a:ext cx="35940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Se simula , y se implementa el diseño en conjunto a la codificación usando la FPGA</a:t>
            </a:r>
            <a:endParaRPr dirty="0"/>
          </a:p>
        </p:txBody>
      </p:sp>
      <p:sp>
        <p:nvSpPr>
          <p:cNvPr id="3" name="Google Shape;510;p41">
            <a:extLst>
              <a:ext uri="{FF2B5EF4-FFF2-40B4-BE49-F238E27FC236}">
                <a16:creationId xmlns:a16="http://schemas.microsoft.com/office/drawing/2014/main" id="{99E4D1F1-1998-75A9-32E2-1BF9BE5F2C3C}"/>
              </a:ext>
            </a:extLst>
          </p:cNvPr>
          <p:cNvSpPr txBox="1">
            <a:spLocks/>
          </p:cNvSpPr>
          <p:nvPr/>
        </p:nvSpPr>
        <p:spPr>
          <a:xfrm>
            <a:off x="1231008" y="653442"/>
            <a:ext cx="1990800" cy="110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rtl="0">
              <a:buClrTx/>
              <a:buFontTx/>
            </a:pPr>
            <a:r>
              <a:rPr lang="en" sz="5400" b="1" dirty="0">
                <a:ln>
                  <a:solidFill>
                    <a:schemeClr val="tx2"/>
                  </a:solidFill>
                </a:ln>
                <a:solidFill>
                  <a:schemeClr val="accent2"/>
                </a:solidFill>
              </a:rPr>
              <a:t>03</a:t>
            </a:r>
            <a:endParaRPr lang="en" sz="1800" b="1" dirty="0">
              <a:ln>
                <a:solidFill>
                  <a:schemeClr val="tx2"/>
                </a:solidFill>
              </a:ln>
              <a:solidFill>
                <a:schemeClr val="accent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2DE45E-D590-76E3-32AD-00706DB2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037" y="1709756"/>
            <a:ext cx="3175256" cy="2381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21152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473406" y="190192"/>
            <a:ext cx="7808659" cy="49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Implementación</a:t>
            </a:r>
            <a:endParaRPr dirty="0"/>
          </a:p>
        </p:txBody>
      </p:sp>
      <p:pic>
        <p:nvPicPr>
          <p:cNvPr id="14" name="Imagen 13" descr="Una maleta en el suelo&#10;&#10;Descripción generada automáticamente con confianza media">
            <a:extLst>
              <a:ext uri="{FF2B5EF4-FFF2-40B4-BE49-F238E27FC236}">
                <a16:creationId xmlns:a16="http://schemas.microsoft.com/office/drawing/2014/main" id="{FD75E035-5DF1-2E13-F586-6068E593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69" y="1187970"/>
            <a:ext cx="4680263" cy="2632648"/>
          </a:xfrm>
          <a:prstGeom prst="rect">
            <a:avLst/>
          </a:prstGeom>
        </p:spPr>
      </p:pic>
      <p:pic>
        <p:nvPicPr>
          <p:cNvPr id="16" name="Imagen 15" descr="Imagen que contiene tabla, firmar, hecho de madera, caja&#10;&#10;Descripción generada automáticamente">
            <a:extLst>
              <a:ext uri="{FF2B5EF4-FFF2-40B4-BE49-F238E27FC236}">
                <a16:creationId xmlns:a16="http://schemas.microsoft.com/office/drawing/2014/main" id="{7A300C7E-3A0F-F655-0696-58CEF714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756" y="1187970"/>
            <a:ext cx="1974486" cy="26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23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473406" y="190192"/>
            <a:ext cx="7808659" cy="49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simulaciones</a:t>
            </a:r>
            <a:endParaRPr dirty="0"/>
          </a:p>
        </p:txBody>
      </p:sp>
      <p:pic>
        <p:nvPicPr>
          <p:cNvPr id="4" name="Imagen 3" descr="Mano sosteniendo un teléfono celular&#10;&#10;Descripción generada automáticamente con confianza baja">
            <a:extLst>
              <a:ext uri="{FF2B5EF4-FFF2-40B4-BE49-F238E27FC236}">
                <a16:creationId xmlns:a16="http://schemas.microsoft.com/office/drawing/2014/main" id="{8AC6AB01-1FC8-5F2B-44B0-8EC08737A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9" r="3629" b="21748"/>
          <a:stretch/>
        </p:blipFill>
        <p:spPr>
          <a:xfrm>
            <a:off x="1482943" y="1318197"/>
            <a:ext cx="2033585" cy="2153806"/>
          </a:xfrm>
          <a:prstGeom prst="rect">
            <a:avLst/>
          </a:prstGeom>
        </p:spPr>
      </p:pic>
      <p:pic>
        <p:nvPicPr>
          <p:cNvPr id="5" name="Imagen 4" descr="Una jaula de cristal&#10;&#10;Descripción generada automáticamente con confianza baja">
            <a:extLst>
              <a:ext uri="{FF2B5EF4-FFF2-40B4-BE49-F238E27FC236}">
                <a16:creationId xmlns:a16="http://schemas.microsoft.com/office/drawing/2014/main" id="{AFE55A60-14DD-3471-D110-C70060454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74" y="1112055"/>
            <a:ext cx="3421455" cy="256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11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3"/>
          <p:cNvSpPr txBox="1">
            <a:spLocks noGrp="1"/>
          </p:cNvSpPr>
          <p:nvPr>
            <p:ph type="title"/>
          </p:nvPr>
        </p:nvSpPr>
        <p:spPr>
          <a:xfrm>
            <a:off x="861362" y="2169939"/>
            <a:ext cx="4085392" cy="18854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/>
              <a:t>Pruebas de Prototipo Final</a:t>
            </a:r>
            <a:br>
              <a:rPr lang="es-ES" dirty="0"/>
            </a:br>
            <a:endParaRPr lang="es-ES" dirty="0"/>
          </a:p>
        </p:txBody>
      </p:sp>
      <p:sp>
        <p:nvSpPr>
          <p:cNvPr id="741" name="Google Shape;741;p53"/>
          <p:cNvSpPr txBox="1">
            <a:spLocks noGrp="1"/>
          </p:cNvSpPr>
          <p:nvPr>
            <p:ph type="subTitle" idx="1"/>
          </p:nvPr>
        </p:nvSpPr>
        <p:spPr>
          <a:xfrm>
            <a:off x="4528364" y="3530670"/>
            <a:ext cx="35940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Se realiza las pruebas de funcionamiento del parqueo , buscando errores y mejoras posibles</a:t>
            </a:r>
            <a:endParaRPr dirty="0"/>
          </a:p>
        </p:txBody>
      </p:sp>
      <p:sp>
        <p:nvSpPr>
          <p:cNvPr id="3" name="Google Shape;510;p41">
            <a:extLst>
              <a:ext uri="{FF2B5EF4-FFF2-40B4-BE49-F238E27FC236}">
                <a16:creationId xmlns:a16="http://schemas.microsoft.com/office/drawing/2014/main" id="{99E4D1F1-1998-75A9-32E2-1BF9BE5F2C3C}"/>
              </a:ext>
            </a:extLst>
          </p:cNvPr>
          <p:cNvSpPr txBox="1">
            <a:spLocks/>
          </p:cNvSpPr>
          <p:nvPr/>
        </p:nvSpPr>
        <p:spPr>
          <a:xfrm>
            <a:off x="1231008" y="653442"/>
            <a:ext cx="1990800" cy="110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rtl="0">
              <a:buClrTx/>
              <a:buFontTx/>
            </a:pPr>
            <a:r>
              <a:rPr lang="en" sz="5400" b="1" dirty="0">
                <a:ln>
                  <a:solidFill>
                    <a:schemeClr val="tx2"/>
                  </a:solidFill>
                </a:ln>
                <a:solidFill>
                  <a:schemeClr val="accent2"/>
                </a:solidFill>
              </a:rPr>
              <a:t>04</a:t>
            </a:r>
            <a:endParaRPr lang="en" sz="1800" b="1" dirty="0">
              <a:ln>
                <a:solidFill>
                  <a:schemeClr val="tx2"/>
                </a:solidFill>
              </a:ln>
              <a:solidFill>
                <a:schemeClr val="accent2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383235-8B58-C76A-E049-9FD52B449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342" y="1024310"/>
            <a:ext cx="3335921" cy="2257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8889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"/>
          <p:cNvSpPr txBox="1">
            <a:spLocks noGrp="1"/>
          </p:cNvSpPr>
          <p:nvPr>
            <p:ph type="title"/>
          </p:nvPr>
        </p:nvSpPr>
        <p:spPr>
          <a:xfrm>
            <a:off x="713225" y="2595298"/>
            <a:ext cx="4638264" cy="7250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800" dirty="0"/>
            </a:br>
            <a:br>
              <a:rPr lang="en" sz="2800" dirty="0"/>
            </a:br>
            <a:r>
              <a:rPr lang="en" sz="2800" dirty="0"/>
              <a:t>¿Qué se busca?</a:t>
            </a:r>
            <a:endParaRPr sz="2800" dirty="0"/>
          </a:p>
        </p:txBody>
      </p:sp>
      <p:sp>
        <p:nvSpPr>
          <p:cNvPr id="502" name="Google Shape;502;p40"/>
          <p:cNvSpPr txBox="1">
            <a:spLocks noGrp="1"/>
          </p:cNvSpPr>
          <p:nvPr>
            <p:ph type="subTitle" idx="1"/>
          </p:nvPr>
        </p:nvSpPr>
        <p:spPr>
          <a:xfrm>
            <a:off x="713225" y="3320321"/>
            <a:ext cx="7411444" cy="10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Como medida para evitar un flujo de coches que sature el parqueadero, se plantea la automatización del control de accesos y disponibilidad de plazas, para ellos se busca implementar un sistema que utilice sensores de proximidad en las entradas, salidas y espacios donde se estacionarán los coches, que a su vez estarán siendo contabilizados aquellos espacios en tiempo real.</a:t>
            </a:r>
            <a:endParaRPr dirty="0"/>
          </a:p>
        </p:txBody>
      </p:sp>
      <p:pic>
        <p:nvPicPr>
          <p:cNvPr id="503" name="Google Shape;503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7290" b="9387"/>
          <a:stretch/>
        </p:blipFill>
        <p:spPr>
          <a:xfrm>
            <a:off x="713225" y="539500"/>
            <a:ext cx="7717801" cy="19362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473406" y="190192"/>
            <a:ext cx="7808659" cy="49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Pruebas</a:t>
            </a:r>
            <a:endParaRPr dirty="0"/>
          </a:p>
        </p:txBody>
      </p:sp>
      <p:pic>
        <p:nvPicPr>
          <p:cNvPr id="4" name="Imagen 3" descr="Mano sosteniendo un teléfono celular&#10;&#10;Descripción generada automáticamente con confianza baja">
            <a:extLst>
              <a:ext uri="{FF2B5EF4-FFF2-40B4-BE49-F238E27FC236}">
                <a16:creationId xmlns:a16="http://schemas.microsoft.com/office/drawing/2014/main" id="{8AC6AB01-1FC8-5F2B-44B0-8EC08737A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39" r="3629" b="21748"/>
          <a:stretch/>
        </p:blipFill>
        <p:spPr>
          <a:xfrm>
            <a:off x="1337772" y="1054121"/>
            <a:ext cx="2258184" cy="2391683"/>
          </a:xfrm>
          <a:prstGeom prst="rect">
            <a:avLst/>
          </a:prstGeom>
        </p:spPr>
      </p:pic>
      <p:pic>
        <p:nvPicPr>
          <p:cNvPr id="3" name="Imagen 2" descr="Imagen que contiene interior, tabla, puesto, hombre&#10;&#10;Descripción generada automáticamente">
            <a:extLst>
              <a:ext uri="{FF2B5EF4-FFF2-40B4-BE49-F238E27FC236}">
                <a16:creationId xmlns:a16="http://schemas.microsoft.com/office/drawing/2014/main" id="{B33B83D7-A7E7-506B-16DA-40B40C66C7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7" b="15954"/>
          <a:stretch/>
        </p:blipFill>
        <p:spPr>
          <a:xfrm>
            <a:off x="4222679" y="1054121"/>
            <a:ext cx="2795678" cy="20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20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>
            <a:spLocks noGrp="1"/>
          </p:cNvSpPr>
          <p:nvPr>
            <p:ph type="subTitle" idx="1"/>
          </p:nvPr>
        </p:nvSpPr>
        <p:spPr>
          <a:xfrm>
            <a:off x="1173141" y="1181928"/>
            <a:ext cx="6797717" cy="2318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Con base en los resultados alcanzados, se ha demostrado un exitoso progreso y aplicación de un procedimiento automatizado en los sistemas de gestión de accesos y disponibilidad de espacios de estacionamiento, se logra el desarrollo optimo, mediante la implementación de componentes de lógica combinatoria, posibilitando un monitoreo preciso y en tiempo real de la disponibilidad de plazas de aparcamiento. Este enfoque contribuye al desarrollo de soluciones innovadoras que buscan mitigar la congestión vehicular y facilitar un acceso equitativo a los usuarios.</a:t>
            </a:r>
            <a:endParaRPr sz="1400" dirty="0"/>
          </a:p>
        </p:txBody>
      </p:sp>
      <p:sp>
        <p:nvSpPr>
          <p:cNvPr id="569" name="Google Shape;569;p46"/>
          <p:cNvSpPr txBox="1">
            <a:spLocks noGrp="1"/>
          </p:cNvSpPr>
          <p:nvPr>
            <p:ph type="title"/>
          </p:nvPr>
        </p:nvSpPr>
        <p:spPr>
          <a:xfrm>
            <a:off x="262328" y="650028"/>
            <a:ext cx="8619344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Conclusión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>
            <a:spLocks noGrp="1"/>
          </p:cNvSpPr>
          <p:nvPr>
            <p:ph type="title"/>
          </p:nvPr>
        </p:nvSpPr>
        <p:spPr>
          <a:xfrm>
            <a:off x="1848600" y="1733100"/>
            <a:ext cx="5446800" cy="16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 de solución</a:t>
            </a:r>
            <a:endParaRPr dirty="0"/>
          </a:p>
        </p:txBody>
      </p:sp>
      <p:sp>
        <p:nvSpPr>
          <p:cNvPr id="485" name="Google Shape;485;p39"/>
          <p:cNvSpPr txBox="1">
            <a:spLocks noGrp="1"/>
          </p:cNvSpPr>
          <p:nvPr>
            <p:ph type="subTitle" idx="3"/>
          </p:nvPr>
        </p:nvSpPr>
        <p:spPr>
          <a:xfrm>
            <a:off x="2174543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666666"/>
                </a:solidFill>
              </a:rPr>
              <a:t>Implementación de la codificación. 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486" name="Google Shape;486;p39"/>
          <p:cNvSpPr txBox="1">
            <a:spLocks noGrp="1"/>
          </p:cNvSpPr>
          <p:nvPr>
            <p:ph type="subTitle" idx="1"/>
          </p:nvPr>
        </p:nvSpPr>
        <p:spPr>
          <a:xfrm>
            <a:off x="2174543" y="2105045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base la problemática, se diseña la solución. </a:t>
            </a:r>
            <a:endParaRPr dirty="0"/>
          </a:p>
        </p:txBody>
      </p:sp>
      <p:sp>
        <p:nvSpPr>
          <p:cNvPr id="487" name="Google Shape;487;p39"/>
          <p:cNvSpPr txBox="1">
            <a:spLocks noGrp="1"/>
          </p:cNvSpPr>
          <p:nvPr>
            <p:ph type="subTitle" idx="2"/>
          </p:nvPr>
        </p:nvSpPr>
        <p:spPr>
          <a:xfrm>
            <a:off x="5849707" y="2141342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</a:t>
            </a:r>
            <a:r>
              <a:rPr lang="en" dirty="0"/>
              <a:t>esarrollo usando lenguaje de descripcion de hardware.</a:t>
            </a:r>
            <a:endParaRPr dirty="0"/>
          </a:p>
        </p:txBody>
      </p:sp>
      <p:sp>
        <p:nvSpPr>
          <p:cNvPr id="488" name="Google Shape;488;p39"/>
          <p:cNvSpPr txBox="1">
            <a:spLocks noGrp="1"/>
          </p:cNvSpPr>
          <p:nvPr>
            <p:ph type="subTitle" idx="4"/>
          </p:nvPr>
        </p:nvSpPr>
        <p:spPr>
          <a:xfrm>
            <a:off x="5903318" y="3802050"/>
            <a:ext cx="223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</a:t>
            </a:r>
            <a:r>
              <a:rPr lang="en" dirty="0"/>
              <a:t>erificar el funcionamiento óptimo. </a:t>
            </a:r>
            <a:endParaRPr dirty="0"/>
          </a:p>
        </p:txBody>
      </p:sp>
      <p:sp>
        <p:nvSpPr>
          <p:cNvPr id="489" name="Google Shape;489;p39"/>
          <p:cNvSpPr txBox="1">
            <a:spLocks noGrp="1"/>
          </p:cNvSpPr>
          <p:nvPr>
            <p:ph type="title" idx="5"/>
          </p:nvPr>
        </p:nvSpPr>
        <p:spPr>
          <a:xfrm>
            <a:off x="1001170" y="1485160"/>
            <a:ext cx="980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" name="Google Shape;490;p39"/>
          <p:cNvSpPr txBox="1">
            <a:spLocks noGrp="1"/>
          </p:cNvSpPr>
          <p:nvPr>
            <p:ph type="title" idx="6"/>
          </p:nvPr>
        </p:nvSpPr>
        <p:spPr>
          <a:xfrm>
            <a:off x="1001170" y="3198808"/>
            <a:ext cx="980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1" name="Google Shape;491;p39"/>
          <p:cNvSpPr txBox="1">
            <a:spLocks noGrp="1"/>
          </p:cNvSpPr>
          <p:nvPr>
            <p:ph type="title" idx="7"/>
          </p:nvPr>
        </p:nvSpPr>
        <p:spPr>
          <a:xfrm>
            <a:off x="4729945" y="1485160"/>
            <a:ext cx="980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2" name="Google Shape;492;p39"/>
          <p:cNvSpPr txBox="1">
            <a:spLocks noGrp="1"/>
          </p:cNvSpPr>
          <p:nvPr>
            <p:ph type="title" idx="8"/>
          </p:nvPr>
        </p:nvSpPr>
        <p:spPr>
          <a:xfrm>
            <a:off x="4729945" y="3198808"/>
            <a:ext cx="980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3" name="Google Shape;493;p39"/>
          <p:cNvSpPr txBox="1">
            <a:spLocks noGrp="1"/>
          </p:cNvSpPr>
          <p:nvPr>
            <p:ph type="subTitle" idx="9"/>
          </p:nvPr>
        </p:nvSpPr>
        <p:spPr>
          <a:xfrm>
            <a:off x="2174543" y="1493793"/>
            <a:ext cx="18203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</a:t>
            </a:r>
            <a:endParaRPr dirty="0"/>
          </a:p>
        </p:txBody>
      </p:sp>
      <p:sp>
        <p:nvSpPr>
          <p:cNvPr id="494" name="Google Shape;494;p39"/>
          <p:cNvSpPr txBox="1">
            <a:spLocks noGrp="1"/>
          </p:cNvSpPr>
          <p:nvPr>
            <p:ph type="subTitle" idx="13"/>
          </p:nvPr>
        </p:nvSpPr>
        <p:spPr>
          <a:xfrm>
            <a:off x="5903318" y="1187735"/>
            <a:ext cx="2633568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Desarrollo del diseño a implementar</a:t>
            </a:r>
            <a:endParaRPr dirty="0"/>
          </a:p>
        </p:txBody>
      </p:sp>
      <p:sp>
        <p:nvSpPr>
          <p:cNvPr id="495" name="Google Shape;495;p39"/>
          <p:cNvSpPr txBox="1">
            <a:spLocks noGrp="1"/>
          </p:cNvSpPr>
          <p:nvPr>
            <p:ph type="subTitle" idx="14"/>
          </p:nvPr>
        </p:nvSpPr>
        <p:spPr>
          <a:xfrm>
            <a:off x="2174543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Implementación &amp; simulación.</a:t>
            </a:r>
            <a:endParaRPr dirty="0"/>
          </a:p>
        </p:txBody>
      </p:sp>
      <p:sp>
        <p:nvSpPr>
          <p:cNvPr id="496" name="Google Shape;496;p39"/>
          <p:cNvSpPr txBox="1">
            <a:spLocks noGrp="1"/>
          </p:cNvSpPr>
          <p:nvPr>
            <p:ph type="subTitle" idx="15"/>
          </p:nvPr>
        </p:nvSpPr>
        <p:spPr>
          <a:xfrm>
            <a:off x="5903329" y="3064451"/>
            <a:ext cx="2239500" cy="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Pruebas de prototipo final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"/>
          <p:cNvSpPr txBox="1">
            <a:spLocks noGrp="1"/>
          </p:cNvSpPr>
          <p:nvPr>
            <p:ph type="title"/>
          </p:nvPr>
        </p:nvSpPr>
        <p:spPr>
          <a:xfrm>
            <a:off x="713225" y="2179559"/>
            <a:ext cx="3806309" cy="110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</a:t>
            </a:r>
            <a:endParaRPr dirty="0"/>
          </a:p>
        </p:txBody>
      </p:sp>
      <p:sp>
        <p:nvSpPr>
          <p:cNvPr id="510" name="Google Shape;510;p41"/>
          <p:cNvSpPr txBox="1">
            <a:spLocks noGrp="1"/>
          </p:cNvSpPr>
          <p:nvPr>
            <p:ph type="title" idx="2"/>
          </p:nvPr>
        </p:nvSpPr>
        <p:spPr>
          <a:xfrm>
            <a:off x="1585825" y="731275"/>
            <a:ext cx="1990800" cy="110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1" name="Google Shape;511;p41"/>
          <p:cNvSpPr txBox="1">
            <a:spLocks noGrp="1"/>
          </p:cNvSpPr>
          <p:nvPr>
            <p:ph type="subTitle" idx="1"/>
          </p:nvPr>
        </p:nvSpPr>
        <p:spPr>
          <a:xfrm>
            <a:off x="713225" y="3815400"/>
            <a:ext cx="3735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</a:t>
            </a:r>
            <a:r>
              <a:rPr lang="en" dirty="0"/>
              <a:t>esarrollo de diseño a implementar</a:t>
            </a:r>
            <a:endParaRPr dirty="0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4C0D000-5A68-C6F0-4C48-9DF6C3F3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59" y="401492"/>
            <a:ext cx="2714412" cy="152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325C4694-47D0-BEB5-E401-1EDED4A1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75" y="2191634"/>
            <a:ext cx="2706896" cy="214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"/>
          <p:cNvSpPr txBox="1">
            <a:spLocks noGrp="1"/>
          </p:cNvSpPr>
          <p:nvPr>
            <p:ph type="title"/>
          </p:nvPr>
        </p:nvSpPr>
        <p:spPr>
          <a:xfrm>
            <a:off x="196064" y="292309"/>
            <a:ext cx="2473377" cy="4651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Diseño</a:t>
            </a:r>
            <a:endParaRPr dirty="0"/>
          </a:p>
        </p:txBody>
      </p:sp>
      <p:sp>
        <p:nvSpPr>
          <p:cNvPr id="510" name="Google Shape;510;p41"/>
          <p:cNvSpPr txBox="1">
            <a:spLocks noGrp="1"/>
          </p:cNvSpPr>
          <p:nvPr>
            <p:ph type="title" idx="2"/>
          </p:nvPr>
        </p:nvSpPr>
        <p:spPr>
          <a:xfrm>
            <a:off x="196064" y="116679"/>
            <a:ext cx="3506506" cy="175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p41"/>
          <p:cNvSpPr txBox="1">
            <a:spLocks noGrp="1"/>
          </p:cNvSpPr>
          <p:nvPr>
            <p:ph type="subTitle" idx="1"/>
          </p:nvPr>
        </p:nvSpPr>
        <p:spPr>
          <a:xfrm>
            <a:off x="713225" y="3815400"/>
            <a:ext cx="37359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</a:t>
            </a:r>
            <a:r>
              <a:rPr lang="en" dirty="0"/>
              <a:t>iseño de prototipo</a:t>
            </a:r>
            <a:endParaRPr dirty="0"/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4C0D000-5A68-C6F0-4C48-9DF6C3F3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03" y="763810"/>
            <a:ext cx="4273177" cy="2396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325C4694-47D0-BEB5-E401-1EDED4A16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71" y="795843"/>
            <a:ext cx="3730873" cy="2957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41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77" r="40097"/>
          <a:stretch/>
        </p:blipFill>
        <p:spPr>
          <a:xfrm>
            <a:off x="1163552" y="1607149"/>
            <a:ext cx="2382249" cy="2598182"/>
          </a:xfrm>
          <a:prstGeom prst="rect">
            <a:avLst/>
          </a:prstGeom>
        </p:spPr>
      </p:pic>
      <p:sp>
        <p:nvSpPr>
          <p:cNvPr id="740" name="Google Shape;740;p53"/>
          <p:cNvSpPr txBox="1">
            <a:spLocks noGrp="1"/>
          </p:cNvSpPr>
          <p:nvPr>
            <p:ph type="title"/>
          </p:nvPr>
        </p:nvSpPr>
        <p:spPr>
          <a:xfrm>
            <a:off x="4032242" y="1284533"/>
            <a:ext cx="4736890" cy="1843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dirty="0"/>
              <a:t>Desarrollo del diseño a implementar</a:t>
            </a:r>
            <a:br>
              <a:rPr lang="es-ES" dirty="0"/>
            </a:br>
            <a:endParaRPr dirty="0"/>
          </a:p>
        </p:txBody>
      </p:sp>
      <p:sp>
        <p:nvSpPr>
          <p:cNvPr id="741" name="Google Shape;741;p53"/>
          <p:cNvSpPr txBox="1">
            <a:spLocks noGrp="1"/>
          </p:cNvSpPr>
          <p:nvPr>
            <p:ph type="subTitle" idx="1"/>
          </p:nvPr>
        </p:nvSpPr>
        <p:spPr>
          <a:xfrm>
            <a:off x="4603687" y="3046567"/>
            <a:ext cx="35940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S</a:t>
            </a:r>
            <a:r>
              <a:rPr lang="en" dirty="0"/>
              <a:t>e crean los diagramas de bloques, y los diferentes componentes que conlleva la solucion de busaquedas de plazas disponibles. </a:t>
            </a:r>
            <a:endParaRPr dirty="0"/>
          </a:p>
        </p:txBody>
      </p:sp>
      <p:sp>
        <p:nvSpPr>
          <p:cNvPr id="3" name="Google Shape;510;p41">
            <a:extLst>
              <a:ext uri="{FF2B5EF4-FFF2-40B4-BE49-F238E27FC236}">
                <a16:creationId xmlns:a16="http://schemas.microsoft.com/office/drawing/2014/main" id="{99E4D1F1-1998-75A9-32E2-1BF9BE5F2C3C}"/>
              </a:ext>
            </a:extLst>
          </p:cNvPr>
          <p:cNvSpPr txBox="1">
            <a:spLocks/>
          </p:cNvSpPr>
          <p:nvPr/>
        </p:nvSpPr>
        <p:spPr>
          <a:xfrm>
            <a:off x="1163552" y="218727"/>
            <a:ext cx="1990800" cy="1109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rtl="0">
              <a:buClrTx/>
              <a:buFontTx/>
            </a:pPr>
            <a:r>
              <a:rPr lang="en" sz="5400" b="1" dirty="0">
                <a:ln>
                  <a:solidFill>
                    <a:schemeClr val="tx2"/>
                  </a:solidFill>
                </a:ln>
                <a:solidFill>
                  <a:schemeClr val="accent2"/>
                </a:solidFill>
              </a:rPr>
              <a:t>02</a:t>
            </a:r>
            <a:endParaRPr lang="en" sz="1800" b="1" dirty="0">
              <a:ln>
                <a:solidFill>
                  <a:schemeClr val="tx2"/>
                </a:solidFill>
              </a:ln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127095" y="161857"/>
            <a:ext cx="5290075" cy="466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D</a:t>
            </a:r>
            <a:r>
              <a:rPr lang="en" sz="2400" dirty="0"/>
              <a:t>iagrama de bloques</a:t>
            </a:r>
            <a:endParaRPr sz="2400" dirty="0"/>
          </a:p>
        </p:txBody>
      </p:sp>
      <p:sp>
        <p:nvSpPr>
          <p:cNvPr id="558" name="Google Shape;558;p45"/>
          <p:cNvSpPr txBox="1">
            <a:spLocks noGrp="1"/>
          </p:cNvSpPr>
          <p:nvPr>
            <p:ph type="subTitle" idx="1"/>
          </p:nvPr>
        </p:nvSpPr>
        <p:spPr>
          <a:xfrm>
            <a:off x="5973711" y="1402140"/>
            <a:ext cx="2282358" cy="420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</a:t>
            </a:r>
            <a:r>
              <a:rPr lang="en" dirty="0"/>
              <a:t>lumas de entrada y plumas de salida</a:t>
            </a:r>
            <a:endParaRPr dirty="0"/>
          </a:p>
        </p:txBody>
      </p:sp>
      <p:sp>
        <p:nvSpPr>
          <p:cNvPr id="559" name="Google Shape;559;p45"/>
          <p:cNvSpPr txBox="1">
            <a:spLocks noGrp="1"/>
          </p:cNvSpPr>
          <p:nvPr>
            <p:ph type="subTitle" idx="2"/>
          </p:nvPr>
        </p:nvSpPr>
        <p:spPr>
          <a:xfrm>
            <a:off x="6116197" y="3592184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</a:t>
            </a:r>
            <a:r>
              <a:rPr lang="en" dirty="0"/>
              <a:t>uestras de espacios ocupados y semaforo</a:t>
            </a:r>
            <a:endParaRPr dirty="0"/>
          </a:p>
        </p:txBody>
      </p:sp>
      <p:sp>
        <p:nvSpPr>
          <p:cNvPr id="560" name="Google Shape;560;p45"/>
          <p:cNvSpPr txBox="1">
            <a:spLocks noGrp="1"/>
          </p:cNvSpPr>
          <p:nvPr>
            <p:ph type="subTitle" idx="3"/>
          </p:nvPr>
        </p:nvSpPr>
        <p:spPr>
          <a:xfrm>
            <a:off x="6010075" y="2370188"/>
            <a:ext cx="2420700" cy="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</a:t>
            </a:r>
            <a:r>
              <a:rPr lang="en" dirty="0"/>
              <a:t>ensores que detectan la presencia de plaza ocupada.</a:t>
            </a:r>
            <a:endParaRPr dirty="0"/>
          </a:p>
        </p:txBody>
      </p:sp>
      <p:sp>
        <p:nvSpPr>
          <p:cNvPr id="561" name="Google Shape;561;p45"/>
          <p:cNvSpPr txBox="1">
            <a:spLocks noGrp="1"/>
          </p:cNvSpPr>
          <p:nvPr>
            <p:ph type="subTitle" idx="4"/>
          </p:nvPr>
        </p:nvSpPr>
        <p:spPr>
          <a:xfrm>
            <a:off x="5904540" y="870093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Plumas de acceso</a:t>
            </a:r>
            <a:endParaRPr dirty="0"/>
          </a:p>
        </p:txBody>
      </p:sp>
      <p:sp>
        <p:nvSpPr>
          <p:cNvPr id="562" name="Google Shape;562;p45"/>
          <p:cNvSpPr txBox="1">
            <a:spLocks noGrp="1"/>
          </p:cNvSpPr>
          <p:nvPr>
            <p:ph type="subTitle" idx="5"/>
          </p:nvPr>
        </p:nvSpPr>
        <p:spPr>
          <a:xfrm>
            <a:off x="5904540" y="3148879"/>
            <a:ext cx="2420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Indicadores</a:t>
            </a:r>
            <a:endParaRPr dirty="0"/>
          </a:p>
        </p:txBody>
      </p:sp>
      <p:sp>
        <p:nvSpPr>
          <p:cNvPr id="563" name="Google Shape;563;p45"/>
          <p:cNvSpPr txBox="1">
            <a:spLocks noGrp="1"/>
          </p:cNvSpPr>
          <p:nvPr>
            <p:ph type="subTitle" idx="6"/>
          </p:nvPr>
        </p:nvSpPr>
        <p:spPr>
          <a:xfrm>
            <a:off x="5644007" y="1964978"/>
            <a:ext cx="336508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</a:t>
            </a:r>
            <a:r>
              <a:rPr lang="en" dirty="0"/>
              <a:t>laza de estacionamiento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A27A52-3E69-C66E-0181-06B223E3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0" y="813129"/>
            <a:ext cx="4627563" cy="3598036"/>
          </a:xfrm>
          <a:prstGeom prst="rect">
            <a:avLst/>
          </a:prstGeom>
        </p:spPr>
      </p:pic>
      <p:grpSp>
        <p:nvGrpSpPr>
          <p:cNvPr id="6" name="Google Shape;1314;p45">
            <a:extLst>
              <a:ext uri="{FF2B5EF4-FFF2-40B4-BE49-F238E27FC236}">
                <a16:creationId xmlns:a16="http://schemas.microsoft.com/office/drawing/2014/main" id="{F8DF1B5E-37C9-E401-500E-D5511E535376}"/>
              </a:ext>
            </a:extLst>
          </p:cNvPr>
          <p:cNvGrpSpPr/>
          <p:nvPr/>
        </p:nvGrpSpPr>
        <p:grpSpPr>
          <a:xfrm>
            <a:off x="6371868" y="235491"/>
            <a:ext cx="1260787" cy="656334"/>
            <a:chOff x="-3284522" y="1823164"/>
            <a:chExt cx="3455078" cy="2246307"/>
          </a:xfrm>
        </p:grpSpPr>
        <p:sp>
          <p:nvSpPr>
            <p:cNvPr id="7" name="Google Shape;1315;p45">
              <a:extLst>
                <a:ext uri="{FF2B5EF4-FFF2-40B4-BE49-F238E27FC236}">
                  <a16:creationId xmlns:a16="http://schemas.microsoft.com/office/drawing/2014/main" id="{24142561-44CB-F589-44A5-0DA527C9FA72}"/>
                </a:ext>
              </a:extLst>
            </p:cNvPr>
            <p:cNvSpPr/>
            <p:nvPr/>
          </p:nvSpPr>
          <p:spPr>
            <a:xfrm>
              <a:off x="-3284522" y="2214462"/>
              <a:ext cx="2948732" cy="1809047"/>
            </a:xfrm>
            <a:custGeom>
              <a:avLst/>
              <a:gdLst/>
              <a:ahLst/>
              <a:cxnLst/>
              <a:rect l="l" t="t" r="r" b="b"/>
              <a:pathLst>
                <a:path w="30859" h="18932" extrusionOk="0">
                  <a:moveTo>
                    <a:pt x="30858" y="1294"/>
                  </a:moveTo>
                  <a:lnTo>
                    <a:pt x="0" y="18931"/>
                  </a:lnTo>
                  <a:lnTo>
                    <a:pt x="0" y="18797"/>
                  </a:lnTo>
                  <a:lnTo>
                    <a:pt x="0" y="16344"/>
                  </a:lnTo>
                  <a:lnTo>
                    <a:pt x="28548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316;p45">
              <a:extLst>
                <a:ext uri="{FF2B5EF4-FFF2-40B4-BE49-F238E27FC236}">
                  <a16:creationId xmlns:a16="http://schemas.microsoft.com/office/drawing/2014/main" id="{485D2638-28D9-6874-9421-6244ED0CEFA4}"/>
                </a:ext>
              </a:extLst>
            </p:cNvPr>
            <p:cNvSpPr/>
            <p:nvPr/>
          </p:nvSpPr>
          <p:spPr>
            <a:xfrm>
              <a:off x="-3202727" y="2259659"/>
              <a:ext cx="2947872" cy="1809812"/>
            </a:xfrm>
            <a:custGeom>
              <a:avLst/>
              <a:gdLst/>
              <a:ahLst/>
              <a:cxnLst/>
              <a:rect l="l" t="t" r="r" b="b"/>
              <a:pathLst>
                <a:path w="30850" h="18940" extrusionOk="0">
                  <a:moveTo>
                    <a:pt x="30850" y="1294"/>
                  </a:moveTo>
                  <a:lnTo>
                    <a:pt x="1" y="18940"/>
                  </a:lnTo>
                  <a:lnTo>
                    <a:pt x="1" y="18797"/>
                  </a:lnTo>
                  <a:lnTo>
                    <a:pt x="1" y="16344"/>
                  </a:lnTo>
                  <a:lnTo>
                    <a:pt x="28548" y="0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17;p45">
              <a:extLst>
                <a:ext uri="{FF2B5EF4-FFF2-40B4-BE49-F238E27FC236}">
                  <a16:creationId xmlns:a16="http://schemas.microsoft.com/office/drawing/2014/main" id="{D0285E91-370F-71F0-A47E-0B3F5B3353B0}"/>
                </a:ext>
              </a:extLst>
            </p:cNvPr>
            <p:cNvSpPr/>
            <p:nvPr/>
          </p:nvSpPr>
          <p:spPr>
            <a:xfrm>
              <a:off x="-1345233" y="2686695"/>
              <a:ext cx="369225" cy="180886"/>
            </a:xfrm>
            <a:custGeom>
              <a:avLst/>
              <a:gdLst/>
              <a:ahLst/>
              <a:cxnLst/>
              <a:rect l="l" t="t" r="r" b="b"/>
              <a:pathLst>
                <a:path w="3864" h="1893" extrusionOk="0">
                  <a:moveTo>
                    <a:pt x="1" y="750"/>
                  </a:moveTo>
                  <a:lnTo>
                    <a:pt x="2561" y="1892"/>
                  </a:lnTo>
                  <a:lnTo>
                    <a:pt x="3863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8;p45">
              <a:extLst>
                <a:ext uri="{FF2B5EF4-FFF2-40B4-BE49-F238E27FC236}">
                  <a16:creationId xmlns:a16="http://schemas.microsoft.com/office/drawing/2014/main" id="{58E7A848-F16F-654E-D42E-DF5DB94DA0B3}"/>
                </a:ext>
              </a:extLst>
            </p:cNvPr>
            <p:cNvSpPr/>
            <p:nvPr/>
          </p:nvSpPr>
          <p:spPr>
            <a:xfrm>
              <a:off x="-1592434" y="2828212"/>
              <a:ext cx="368365" cy="180886"/>
            </a:xfrm>
            <a:custGeom>
              <a:avLst/>
              <a:gdLst/>
              <a:ahLst/>
              <a:cxnLst/>
              <a:rect l="l" t="t" r="r" b="b"/>
              <a:pathLst>
                <a:path w="3855" h="1893" extrusionOk="0">
                  <a:moveTo>
                    <a:pt x="1" y="750"/>
                  </a:moveTo>
                  <a:lnTo>
                    <a:pt x="2552" y="1892"/>
                  </a:lnTo>
                  <a:lnTo>
                    <a:pt x="3854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9;p45">
              <a:extLst>
                <a:ext uri="{FF2B5EF4-FFF2-40B4-BE49-F238E27FC236}">
                  <a16:creationId xmlns:a16="http://schemas.microsoft.com/office/drawing/2014/main" id="{DCC3F09C-9A61-D25A-712B-73A4F2EBC2E6}"/>
                </a:ext>
              </a:extLst>
            </p:cNvPr>
            <p:cNvSpPr/>
            <p:nvPr/>
          </p:nvSpPr>
          <p:spPr>
            <a:xfrm>
              <a:off x="-1839635" y="2969729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52" y="1892"/>
                  </a:lnTo>
                  <a:lnTo>
                    <a:pt x="3854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0;p45">
              <a:extLst>
                <a:ext uri="{FF2B5EF4-FFF2-40B4-BE49-F238E27FC236}">
                  <a16:creationId xmlns:a16="http://schemas.microsoft.com/office/drawing/2014/main" id="{2A120154-2279-D93F-CB48-B702A1F72026}"/>
                </a:ext>
              </a:extLst>
            </p:cNvPr>
            <p:cNvSpPr/>
            <p:nvPr/>
          </p:nvSpPr>
          <p:spPr>
            <a:xfrm>
              <a:off x="-2086836" y="3111246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43" y="1892"/>
                  </a:lnTo>
                  <a:lnTo>
                    <a:pt x="3854" y="1142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21;p45">
              <a:extLst>
                <a:ext uri="{FF2B5EF4-FFF2-40B4-BE49-F238E27FC236}">
                  <a16:creationId xmlns:a16="http://schemas.microsoft.com/office/drawing/2014/main" id="{BA6BFCBA-F53F-FAB9-941A-E82EDD7BE998}"/>
                </a:ext>
              </a:extLst>
            </p:cNvPr>
            <p:cNvSpPr/>
            <p:nvPr/>
          </p:nvSpPr>
          <p:spPr>
            <a:xfrm>
              <a:off x="-2334896" y="3252763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52" y="1892"/>
                  </a:lnTo>
                  <a:lnTo>
                    <a:pt x="3854" y="1142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2;p45">
              <a:extLst>
                <a:ext uri="{FF2B5EF4-FFF2-40B4-BE49-F238E27FC236}">
                  <a16:creationId xmlns:a16="http://schemas.microsoft.com/office/drawing/2014/main" id="{4AC4537F-97BE-F176-2357-573061DEF793}"/>
                </a:ext>
              </a:extLst>
            </p:cNvPr>
            <p:cNvSpPr/>
            <p:nvPr/>
          </p:nvSpPr>
          <p:spPr>
            <a:xfrm>
              <a:off x="-2582097" y="3395140"/>
              <a:ext cx="368365" cy="179930"/>
            </a:xfrm>
            <a:custGeom>
              <a:avLst/>
              <a:gdLst/>
              <a:ahLst/>
              <a:cxnLst/>
              <a:rect l="l" t="t" r="r" b="b"/>
              <a:pathLst>
                <a:path w="3855" h="1883" extrusionOk="0">
                  <a:moveTo>
                    <a:pt x="0" y="741"/>
                  </a:moveTo>
                  <a:lnTo>
                    <a:pt x="2552" y="1883"/>
                  </a:lnTo>
                  <a:lnTo>
                    <a:pt x="3854" y="113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3;p45">
              <a:extLst>
                <a:ext uri="{FF2B5EF4-FFF2-40B4-BE49-F238E27FC236}">
                  <a16:creationId xmlns:a16="http://schemas.microsoft.com/office/drawing/2014/main" id="{29D468CC-0372-47F4-E4F3-4ADE3AE3BC65}"/>
                </a:ext>
              </a:extLst>
            </p:cNvPr>
            <p:cNvSpPr/>
            <p:nvPr/>
          </p:nvSpPr>
          <p:spPr>
            <a:xfrm>
              <a:off x="-2829298" y="3536656"/>
              <a:ext cx="367505" cy="179930"/>
            </a:xfrm>
            <a:custGeom>
              <a:avLst/>
              <a:gdLst/>
              <a:ahLst/>
              <a:cxnLst/>
              <a:rect l="l" t="t" r="r" b="b"/>
              <a:pathLst>
                <a:path w="3846" h="1883" extrusionOk="0">
                  <a:moveTo>
                    <a:pt x="0" y="741"/>
                  </a:moveTo>
                  <a:lnTo>
                    <a:pt x="2543" y="1882"/>
                  </a:lnTo>
                  <a:lnTo>
                    <a:pt x="3845" y="113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24;p45">
              <a:extLst>
                <a:ext uri="{FF2B5EF4-FFF2-40B4-BE49-F238E27FC236}">
                  <a16:creationId xmlns:a16="http://schemas.microsoft.com/office/drawing/2014/main" id="{9DFDC86F-9678-9EA1-D581-2FA73FF4AA5F}"/>
                </a:ext>
              </a:extLst>
            </p:cNvPr>
            <p:cNvSpPr/>
            <p:nvPr/>
          </p:nvSpPr>
          <p:spPr>
            <a:xfrm>
              <a:off x="-3077359" y="3678173"/>
              <a:ext cx="368269" cy="179930"/>
            </a:xfrm>
            <a:custGeom>
              <a:avLst/>
              <a:gdLst/>
              <a:ahLst/>
              <a:cxnLst/>
              <a:rect l="l" t="t" r="r" b="b"/>
              <a:pathLst>
                <a:path w="3854" h="1883" extrusionOk="0">
                  <a:moveTo>
                    <a:pt x="0" y="740"/>
                  </a:moveTo>
                  <a:lnTo>
                    <a:pt x="2551" y="1882"/>
                  </a:lnTo>
                  <a:lnTo>
                    <a:pt x="3854" y="1133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5;p45">
              <a:extLst>
                <a:ext uri="{FF2B5EF4-FFF2-40B4-BE49-F238E27FC236}">
                  <a16:creationId xmlns:a16="http://schemas.microsoft.com/office/drawing/2014/main" id="{D70ECCBB-D777-B7B9-4FF2-8CCAD74A76A3}"/>
                </a:ext>
              </a:extLst>
            </p:cNvPr>
            <p:cNvSpPr/>
            <p:nvPr/>
          </p:nvSpPr>
          <p:spPr>
            <a:xfrm>
              <a:off x="-866980" y="3227154"/>
              <a:ext cx="1037536" cy="602761"/>
            </a:xfrm>
            <a:custGeom>
              <a:avLst/>
              <a:gdLst/>
              <a:ahLst/>
              <a:cxnLst/>
              <a:rect l="l" t="t" r="r" b="b"/>
              <a:pathLst>
                <a:path w="10858" h="6308" extrusionOk="0">
                  <a:moveTo>
                    <a:pt x="10857" y="2713"/>
                  </a:moveTo>
                  <a:lnTo>
                    <a:pt x="4773" y="6308"/>
                  </a:lnTo>
                  <a:lnTo>
                    <a:pt x="0" y="359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26;p45">
              <a:extLst>
                <a:ext uri="{FF2B5EF4-FFF2-40B4-BE49-F238E27FC236}">
                  <a16:creationId xmlns:a16="http://schemas.microsoft.com/office/drawing/2014/main" id="{AFB93EE7-DEEB-C825-2C54-8683D1D7F58B}"/>
                </a:ext>
              </a:extLst>
            </p:cNvPr>
            <p:cNvSpPr/>
            <p:nvPr/>
          </p:nvSpPr>
          <p:spPr>
            <a:xfrm>
              <a:off x="-736548" y="2132667"/>
              <a:ext cx="328231" cy="1617173"/>
            </a:xfrm>
            <a:custGeom>
              <a:avLst/>
              <a:gdLst/>
              <a:ahLst/>
              <a:cxnLst/>
              <a:rect l="l" t="t" r="r" b="b"/>
              <a:pathLst>
                <a:path w="3435" h="16924" extrusionOk="0">
                  <a:moveTo>
                    <a:pt x="3435" y="16923"/>
                  </a:moveTo>
                  <a:lnTo>
                    <a:pt x="3435" y="1936"/>
                  </a:lnTo>
                  <a:lnTo>
                    <a:pt x="0" y="0"/>
                  </a:lnTo>
                  <a:lnTo>
                    <a:pt x="9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27;p45">
              <a:extLst>
                <a:ext uri="{FF2B5EF4-FFF2-40B4-BE49-F238E27FC236}">
                  <a16:creationId xmlns:a16="http://schemas.microsoft.com/office/drawing/2014/main" id="{02A42989-A088-082A-689D-348C73A0C257}"/>
                </a:ext>
              </a:extLst>
            </p:cNvPr>
            <p:cNvSpPr/>
            <p:nvPr/>
          </p:nvSpPr>
          <p:spPr>
            <a:xfrm>
              <a:off x="-408412" y="2055076"/>
              <a:ext cx="460480" cy="1694763"/>
            </a:xfrm>
            <a:custGeom>
              <a:avLst/>
              <a:gdLst/>
              <a:ahLst/>
              <a:cxnLst/>
              <a:rect l="l" t="t" r="r" b="b"/>
              <a:pathLst>
                <a:path w="4819" h="17736" extrusionOk="0">
                  <a:moveTo>
                    <a:pt x="4809" y="0"/>
                  </a:moveTo>
                  <a:lnTo>
                    <a:pt x="1" y="2748"/>
                  </a:lnTo>
                  <a:lnTo>
                    <a:pt x="1" y="17735"/>
                  </a:lnTo>
                  <a:lnTo>
                    <a:pt x="4818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28;p45">
              <a:extLst>
                <a:ext uri="{FF2B5EF4-FFF2-40B4-BE49-F238E27FC236}">
                  <a16:creationId xmlns:a16="http://schemas.microsoft.com/office/drawing/2014/main" id="{9EB8BF97-0312-0988-4711-3FFE86B756D4}"/>
                </a:ext>
              </a:extLst>
            </p:cNvPr>
            <p:cNvSpPr/>
            <p:nvPr/>
          </p:nvSpPr>
          <p:spPr>
            <a:xfrm>
              <a:off x="-736548" y="1869222"/>
              <a:ext cx="787755" cy="448535"/>
            </a:xfrm>
            <a:custGeom>
              <a:avLst/>
              <a:gdLst/>
              <a:ahLst/>
              <a:cxnLst/>
              <a:rect l="l" t="t" r="r" b="b"/>
              <a:pathLst>
                <a:path w="8244" h="4694" extrusionOk="0">
                  <a:moveTo>
                    <a:pt x="0" y="2757"/>
                  </a:moveTo>
                  <a:lnTo>
                    <a:pt x="3435" y="4693"/>
                  </a:lnTo>
                  <a:lnTo>
                    <a:pt x="8243" y="1945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29;p45">
              <a:extLst>
                <a:ext uri="{FF2B5EF4-FFF2-40B4-BE49-F238E27FC236}">
                  <a16:creationId xmlns:a16="http://schemas.microsoft.com/office/drawing/2014/main" id="{C72CF831-12F8-54E0-9418-B54B9BBDE207}"/>
                </a:ext>
              </a:extLst>
            </p:cNvPr>
            <p:cNvSpPr/>
            <p:nvPr/>
          </p:nvSpPr>
          <p:spPr>
            <a:xfrm>
              <a:off x="-345346" y="2289473"/>
              <a:ext cx="346196" cy="609641"/>
            </a:xfrm>
            <a:custGeom>
              <a:avLst/>
              <a:gdLst/>
              <a:ahLst/>
              <a:cxnLst/>
              <a:rect l="l" t="t" r="r" b="b"/>
              <a:pathLst>
                <a:path w="3623" h="6380" extrusionOk="0">
                  <a:moveTo>
                    <a:pt x="3418" y="63"/>
                  </a:moveTo>
                  <a:lnTo>
                    <a:pt x="206" y="1910"/>
                  </a:lnTo>
                  <a:cubicBezTo>
                    <a:pt x="90" y="1972"/>
                    <a:pt x="1" y="2133"/>
                    <a:pt x="1" y="2267"/>
                  </a:cubicBezTo>
                  <a:lnTo>
                    <a:pt x="1" y="6192"/>
                  </a:lnTo>
                  <a:cubicBezTo>
                    <a:pt x="1" y="6326"/>
                    <a:pt x="90" y="6379"/>
                    <a:pt x="206" y="6317"/>
                  </a:cubicBezTo>
                  <a:lnTo>
                    <a:pt x="3418" y="4470"/>
                  </a:lnTo>
                  <a:cubicBezTo>
                    <a:pt x="3534" y="4408"/>
                    <a:pt x="3623" y="4247"/>
                    <a:pt x="3623" y="4113"/>
                  </a:cubicBezTo>
                  <a:lnTo>
                    <a:pt x="3623" y="197"/>
                  </a:lnTo>
                  <a:cubicBezTo>
                    <a:pt x="3623" y="63"/>
                    <a:pt x="3534" y="1"/>
                    <a:pt x="341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0;p45">
              <a:extLst>
                <a:ext uri="{FF2B5EF4-FFF2-40B4-BE49-F238E27FC236}">
                  <a16:creationId xmlns:a16="http://schemas.microsoft.com/office/drawing/2014/main" id="{2CF25FDD-9D7F-D62B-A4F8-F10FB088492D}"/>
                </a:ext>
              </a:extLst>
            </p:cNvPr>
            <p:cNvSpPr/>
            <p:nvPr/>
          </p:nvSpPr>
          <p:spPr>
            <a:xfrm>
              <a:off x="-332541" y="2312501"/>
              <a:ext cx="320683" cy="563583"/>
            </a:xfrm>
            <a:custGeom>
              <a:avLst/>
              <a:gdLst/>
              <a:ahLst/>
              <a:cxnLst/>
              <a:rect l="l" t="t" r="r" b="b"/>
              <a:pathLst>
                <a:path w="3356" h="5898" extrusionOk="0">
                  <a:moveTo>
                    <a:pt x="3168" y="54"/>
                  </a:moveTo>
                  <a:lnTo>
                    <a:pt x="188" y="1767"/>
                  </a:lnTo>
                  <a:cubicBezTo>
                    <a:pt x="90" y="1820"/>
                    <a:pt x="1" y="1972"/>
                    <a:pt x="1" y="2097"/>
                  </a:cubicBezTo>
                  <a:lnTo>
                    <a:pt x="1" y="5728"/>
                  </a:lnTo>
                  <a:cubicBezTo>
                    <a:pt x="1" y="5844"/>
                    <a:pt x="90" y="5897"/>
                    <a:pt x="188" y="5844"/>
                  </a:cubicBezTo>
                  <a:lnTo>
                    <a:pt x="3168" y="4140"/>
                  </a:lnTo>
                  <a:cubicBezTo>
                    <a:pt x="3266" y="4077"/>
                    <a:pt x="3355" y="3926"/>
                    <a:pt x="3355" y="3801"/>
                  </a:cubicBezTo>
                  <a:lnTo>
                    <a:pt x="3355" y="170"/>
                  </a:lnTo>
                  <a:cubicBezTo>
                    <a:pt x="3355" y="54"/>
                    <a:pt x="3266" y="1"/>
                    <a:pt x="3168" y="54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1;p45">
              <a:extLst>
                <a:ext uri="{FF2B5EF4-FFF2-40B4-BE49-F238E27FC236}">
                  <a16:creationId xmlns:a16="http://schemas.microsoft.com/office/drawing/2014/main" id="{8D8C6C27-485B-E52A-C6D8-B5AF6934A832}"/>
                </a:ext>
              </a:extLst>
            </p:cNvPr>
            <p:cNvSpPr/>
            <p:nvPr/>
          </p:nvSpPr>
          <p:spPr>
            <a:xfrm>
              <a:off x="-254951" y="2402801"/>
              <a:ext cx="190250" cy="380309"/>
            </a:xfrm>
            <a:custGeom>
              <a:avLst/>
              <a:gdLst/>
              <a:ahLst/>
              <a:cxnLst/>
              <a:rect l="l" t="t" r="r" b="b"/>
              <a:pathLst>
                <a:path w="1991" h="3980" extrusionOk="0">
                  <a:moveTo>
                    <a:pt x="1256" y="684"/>
                  </a:moveTo>
                  <a:cubicBezTo>
                    <a:pt x="1297" y="684"/>
                    <a:pt x="1334" y="698"/>
                    <a:pt x="1366" y="724"/>
                  </a:cubicBezTo>
                  <a:cubicBezTo>
                    <a:pt x="1428" y="768"/>
                    <a:pt x="1455" y="840"/>
                    <a:pt x="1455" y="956"/>
                  </a:cubicBezTo>
                  <a:cubicBezTo>
                    <a:pt x="1455" y="1054"/>
                    <a:pt x="1428" y="1143"/>
                    <a:pt x="1392" y="1241"/>
                  </a:cubicBezTo>
                  <a:cubicBezTo>
                    <a:pt x="1357" y="1330"/>
                    <a:pt x="1294" y="1420"/>
                    <a:pt x="1232" y="1491"/>
                  </a:cubicBezTo>
                  <a:cubicBezTo>
                    <a:pt x="1178" y="1545"/>
                    <a:pt x="1098" y="1598"/>
                    <a:pt x="991" y="1669"/>
                  </a:cubicBezTo>
                  <a:cubicBezTo>
                    <a:pt x="937" y="1705"/>
                    <a:pt x="884" y="1741"/>
                    <a:pt x="812" y="1776"/>
                  </a:cubicBezTo>
                  <a:lnTo>
                    <a:pt x="527" y="1946"/>
                  </a:lnTo>
                  <a:lnTo>
                    <a:pt x="527" y="1054"/>
                  </a:lnTo>
                  <a:lnTo>
                    <a:pt x="777" y="902"/>
                  </a:lnTo>
                  <a:cubicBezTo>
                    <a:pt x="866" y="858"/>
                    <a:pt x="928" y="813"/>
                    <a:pt x="991" y="786"/>
                  </a:cubicBezTo>
                  <a:cubicBezTo>
                    <a:pt x="1062" y="742"/>
                    <a:pt x="1125" y="715"/>
                    <a:pt x="1160" y="706"/>
                  </a:cubicBezTo>
                  <a:cubicBezTo>
                    <a:pt x="1194" y="691"/>
                    <a:pt x="1226" y="684"/>
                    <a:pt x="1256" y="684"/>
                  </a:cubicBezTo>
                  <a:close/>
                  <a:moveTo>
                    <a:pt x="1588" y="0"/>
                  </a:moveTo>
                  <a:cubicBezTo>
                    <a:pt x="1549" y="0"/>
                    <a:pt x="1507" y="6"/>
                    <a:pt x="1464" y="19"/>
                  </a:cubicBezTo>
                  <a:cubicBezTo>
                    <a:pt x="1383" y="37"/>
                    <a:pt x="1223" y="108"/>
                    <a:pt x="991" y="242"/>
                  </a:cubicBezTo>
                  <a:cubicBezTo>
                    <a:pt x="946" y="269"/>
                    <a:pt x="893" y="305"/>
                    <a:pt x="848" y="331"/>
                  </a:cubicBezTo>
                  <a:lnTo>
                    <a:pt x="1" y="822"/>
                  </a:lnTo>
                  <a:lnTo>
                    <a:pt x="1" y="3980"/>
                  </a:lnTo>
                  <a:lnTo>
                    <a:pt x="527" y="3677"/>
                  </a:lnTo>
                  <a:lnTo>
                    <a:pt x="527" y="2481"/>
                  </a:lnTo>
                  <a:lnTo>
                    <a:pt x="866" y="2285"/>
                  </a:lnTo>
                  <a:cubicBezTo>
                    <a:pt x="911" y="2258"/>
                    <a:pt x="955" y="2240"/>
                    <a:pt x="991" y="2214"/>
                  </a:cubicBezTo>
                  <a:cubicBezTo>
                    <a:pt x="1169" y="2107"/>
                    <a:pt x="1312" y="2008"/>
                    <a:pt x="1410" y="1928"/>
                  </a:cubicBezTo>
                  <a:cubicBezTo>
                    <a:pt x="1508" y="1848"/>
                    <a:pt x="1597" y="1741"/>
                    <a:pt x="1687" y="1616"/>
                  </a:cubicBezTo>
                  <a:cubicBezTo>
                    <a:pt x="1776" y="1491"/>
                    <a:pt x="1847" y="1339"/>
                    <a:pt x="1910" y="1179"/>
                  </a:cubicBezTo>
                  <a:cubicBezTo>
                    <a:pt x="1963" y="1009"/>
                    <a:pt x="1990" y="831"/>
                    <a:pt x="1990" y="635"/>
                  </a:cubicBezTo>
                  <a:cubicBezTo>
                    <a:pt x="1990" y="385"/>
                    <a:pt x="1945" y="206"/>
                    <a:pt x="1838" y="108"/>
                  </a:cubicBezTo>
                  <a:cubicBezTo>
                    <a:pt x="1768" y="38"/>
                    <a:pt x="1685" y="0"/>
                    <a:pt x="1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2;p45">
              <a:extLst>
                <a:ext uri="{FF2B5EF4-FFF2-40B4-BE49-F238E27FC236}">
                  <a16:creationId xmlns:a16="http://schemas.microsoft.com/office/drawing/2014/main" id="{CCB94F52-90BD-51C5-BE88-59D8204C551B}"/>
                </a:ext>
              </a:extLst>
            </p:cNvPr>
            <p:cNvSpPr/>
            <p:nvPr/>
          </p:nvSpPr>
          <p:spPr>
            <a:xfrm>
              <a:off x="-3171194" y="3781277"/>
              <a:ext cx="150977" cy="221688"/>
            </a:xfrm>
            <a:custGeom>
              <a:avLst/>
              <a:gdLst/>
              <a:ahLst/>
              <a:cxnLst/>
              <a:rect l="l" t="t" r="r" b="b"/>
              <a:pathLst>
                <a:path w="1580" h="2320" extrusionOk="0">
                  <a:moveTo>
                    <a:pt x="795" y="250"/>
                  </a:moveTo>
                  <a:cubicBezTo>
                    <a:pt x="1232" y="0"/>
                    <a:pt x="1580" y="197"/>
                    <a:pt x="1580" y="696"/>
                  </a:cubicBezTo>
                  <a:cubicBezTo>
                    <a:pt x="1580" y="1196"/>
                    <a:pt x="1232" y="1803"/>
                    <a:pt x="795" y="2061"/>
                  </a:cubicBezTo>
                  <a:cubicBezTo>
                    <a:pt x="358" y="2320"/>
                    <a:pt x="1" y="2115"/>
                    <a:pt x="1" y="1624"/>
                  </a:cubicBezTo>
                  <a:cubicBezTo>
                    <a:pt x="1" y="1125"/>
                    <a:pt x="358" y="509"/>
                    <a:pt x="795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33;p45">
              <a:extLst>
                <a:ext uri="{FF2B5EF4-FFF2-40B4-BE49-F238E27FC236}">
                  <a16:creationId xmlns:a16="http://schemas.microsoft.com/office/drawing/2014/main" id="{DB48A32F-F374-A99D-3D0F-50EF2082B17C}"/>
                </a:ext>
              </a:extLst>
            </p:cNvPr>
            <p:cNvSpPr/>
            <p:nvPr/>
          </p:nvSpPr>
          <p:spPr>
            <a:xfrm>
              <a:off x="-3165174" y="3782997"/>
              <a:ext cx="150977" cy="221688"/>
            </a:xfrm>
            <a:custGeom>
              <a:avLst/>
              <a:gdLst/>
              <a:ahLst/>
              <a:cxnLst/>
              <a:rect l="l" t="t" r="r" b="b"/>
              <a:pathLst>
                <a:path w="1580" h="2320" extrusionOk="0">
                  <a:moveTo>
                    <a:pt x="794" y="250"/>
                  </a:moveTo>
                  <a:cubicBezTo>
                    <a:pt x="1231" y="0"/>
                    <a:pt x="1579" y="197"/>
                    <a:pt x="1579" y="696"/>
                  </a:cubicBezTo>
                  <a:cubicBezTo>
                    <a:pt x="1579" y="1196"/>
                    <a:pt x="1231" y="1802"/>
                    <a:pt x="794" y="2061"/>
                  </a:cubicBezTo>
                  <a:cubicBezTo>
                    <a:pt x="357" y="2320"/>
                    <a:pt x="0" y="2115"/>
                    <a:pt x="0" y="1624"/>
                  </a:cubicBezTo>
                  <a:cubicBezTo>
                    <a:pt x="0" y="1124"/>
                    <a:pt x="357" y="509"/>
                    <a:pt x="794" y="25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34;p45">
              <a:extLst>
                <a:ext uri="{FF2B5EF4-FFF2-40B4-BE49-F238E27FC236}">
                  <a16:creationId xmlns:a16="http://schemas.microsoft.com/office/drawing/2014/main" id="{4F9947D6-5FAE-45D9-5A15-95E6EE55C775}"/>
                </a:ext>
              </a:extLst>
            </p:cNvPr>
            <p:cNvSpPr/>
            <p:nvPr/>
          </p:nvSpPr>
          <p:spPr>
            <a:xfrm>
              <a:off x="-3150745" y="3804306"/>
              <a:ext cx="122884" cy="179070"/>
            </a:xfrm>
            <a:custGeom>
              <a:avLst/>
              <a:gdLst/>
              <a:ahLst/>
              <a:cxnLst/>
              <a:rect l="l" t="t" r="r" b="b"/>
              <a:pathLst>
                <a:path w="1286" h="1874" extrusionOk="0">
                  <a:moveTo>
                    <a:pt x="643" y="206"/>
                  </a:moveTo>
                  <a:cubicBezTo>
                    <a:pt x="991" y="0"/>
                    <a:pt x="1285" y="152"/>
                    <a:pt x="1285" y="562"/>
                  </a:cubicBezTo>
                  <a:cubicBezTo>
                    <a:pt x="1285" y="964"/>
                    <a:pt x="991" y="1454"/>
                    <a:pt x="643" y="1669"/>
                  </a:cubicBezTo>
                  <a:cubicBezTo>
                    <a:pt x="286" y="1874"/>
                    <a:pt x="1" y="1713"/>
                    <a:pt x="1" y="1312"/>
                  </a:cubicBezTo>
                  <a:cubicBezTo>
                    <a:pt x="1" y="901"/>
                    <a:pt x="286" y="411"/>
                    <a:pt x="643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5;p45">
              <a:extLst>
                <a:ext uri="{FF2B5EF4-FFF2-40B4-BE49-F238E27FC236}">
                  <a16:creationId xmlns:a16="http://schemas.microsoft.com/office/drawing/2014/main" id="{60EE4B53-1F2B-3E51-CAA2-00AC71A4275B}"/>
                </a:ext>
              </a:extLst>
            </p:cNvPr>
            <p:cNvSpPr/>
            <p:nvPr/>
          </p:nvSpPr>
          <p:spPr>
            <a:xfrm>
              <a:off x="-3143005" y="3809370"/>
              <a:ext cx="121928" cy="179166"/>
            </a:xfrm>
            <a:custGeom>
              <a:avLst/>
              <a:gdLst/>
              <a:ahLst/>
              <a:cxnLst/>
              <a:rect l="l" t="t" r="r" b="b"/>
              <a:pathLst>
                <a:path w="1276" h="1875" extrusionOk="0">
                  <a:moveTo>
                    <a:pt x="642" y="206"/>
                  </a:moveTo>
                  <a:cubicBezTo>
                    <a:pt x="990" y="1"/>
                    <a:pt x="1276" y="161"/>
                    <a:pt x="1276" y="563"/>
                  </a:cubicBezTo>
                  <a:cubicBezTo>
                    <a:pt x="1276" y="964"/>
                    <a:pt x="990" y="1464"/>
                    <a:pt x="642" y="1669"/>
                  </a:cubicBezTo>
                  <a:cubicBezTo>
                    <a:pt x="286" y="1874"/>
                    <a:pt x="0" y="1714"/>
                    <a:pt x="0" y="1312"/>
                  </a:cubicBezTo>
                  <a:cubicBezTo>
                    <a:pt x="0" y="911"/>
                    <a:pt x="286" y="411"/>
                    <a:pt x="642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36;p45">
              <a:extLst>
                <a:ext uri="{FF2B5EF4-FFF2-40B4-BE49-F238E27FC236}">
                  <a16:creationId xmlns:a16="http://schemas.microsoft.com/office/drawing/2014/main" id="{CBA28D40-A3AE-E578-1842-98EC118C569D}"/>
                </a:ext>
              </a:extLst>
            </p:cNvPr>
            <p:cNvSpPr/>
            <p:nvPr/>
          </p:nvSpPr>
          <p:spPr>
            <a:xfrm>
              <a:off x="-408412" y="2055076"/>
              <a:ext cx="459620" cy="400758"/>
            </a:xfrm>
            <a:custGeom>
              <a:avLst/>
              <a:gdLst/>
              <a:ahLst/>
              <a:cxnLst/>
              <a:rect l="l" t="t" r="r" b="b"/>
              <a:pathLst>
                <a:path w="4810" h="4194" extrusionOk="0">
                  <a:moveTo>
                    <a:pt x="1" y="4193"/>
                  </a:moveTo>
                  <a:lnTo>
                    <a:pt x="4809" y="1446"/>
                  </a:lnTo>
                  <a:lnTo>
                    <a:pt x="4809" y="0"/>
                  </a:lnTo>
                  <a:lnTo>
                    <a:pt x="1" y="274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7;p45">
              <a:extLst>
                <a:ext uri="{FF2B5EF4-FFF2-40B4-BE49-F238E27FC236}">
                  <a16:creationId xmlns:a16="http://schemas.microsoft.com/office/drawing/2014/main" id="{FB42B9A2-3A8A-A956-4B58-4920836A89E9}"/>
                </a:ext>
              </a:extLst>
            </p:cNvPr>
            <p:cNvSpPr/>
            <p:nvPr/>
          </p:nvSpPr>
          <p:spPr>
            <a:xfrm>
              <a:off x="-736548" y="2130947"/>
              <a:ext cx="328231" cy="324887"/>
            </a:xfrm>
            <a:custGeom>
              <a:avLst/>
              <a:gdLst/>
              <a:ahLst/>
              <a:cxnLst/>
              <a:rect l="l" t="t" r="r" b="b"/>
              <a:pathLst>
                <a:path w="3435" h="3400" extrusionOk="0">
                  <a:moveTo>
                    <a:pt x="3435" y="3399"/>
                  </a:moveTo>
                  <a:lnTo>
                    <a:pt x="0" y="1446"/>
                  </a:lnTo>
                  <a:lnTo>
                    <a:pt x="0" y="0"/>
                  </a:lnTo>
                  <a:lnTo>
                    <a:pt x="3435" y="19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338;p45">
              <a:extLst>
                <a:ext uri="{FF2B5EF4-FFF2-40B4-BE49-F238E27FC236}">
                  <a16:creationId xmlns:a16="http://schemas.microsoft.com/office/drawing/2014/main" id="{24D3FBC2-91B3-68C0-F17A-1F560D4735FF}"/>
                </a:ext>
              </a:extLst>
            </p:cNvPr>
            <p:cNvSpPr/>
            <p:nvPr/>
          </p:nvSpPr>
          <p:spPr>
            <a:xfrm>
              <a:off x="-451029" y="2025263"/>
              <a:ext cx="209839" cy="133013"/>
            </a:xfrm>
            <a:custGeom>
              <a:avLst/>
              <a:gdLst/>
              <a:ahLst/>
              <a:cxnLst/>
              <a:rect l="l" t="t" r="r" b="b"/>
              <a:pathLst>
                <a:path w="2196" h="1392" extrusionOk="0">
                  <a:moveTo>
                    <a:pt x="1098" y="0"/>
                  </a:moveTo>
                  <a:cubicBezTo>
                    <a:pt x="491" y="0"/>
                    <a:pt x="1" y="312"/>
                    <a:pt x="1" y="696"/>
                  </a:cubicBezTo>
                  <a:cubicBezTo>
                    <a:pt x="1" y="1080"/>
                    <a:pt x="491" y="1392"/>
                    <a:pt x="1098" y="1392"/>
                  </a:cubicBezTo>
                  <a:cubicBezTo>
                    <a:pt x="1705" y="1392"/>
                    <a:pt x="2195" y="1080"/>
                    <a:pt x="2195" y="696"/>
                  </a:cubicBezTo>
                  <a:cubicBezTo>
                    <a:pt x="2195" y="312"/>
                    <a:pt x="1705" y="0"/>
                    <a:pt x="109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39;p45">
              <a:extLst>
                <a:ext uri="{FF2B5EF4-FFF2-40B4-BE49-F238E27FC236}">
                  <a16:creationId xmlns:a16="http://schemas.microsoft.com/office/drawing/2014/main" id="{77F37E3E-6C6D-9D58-EDA2-C5CDEC0E0AF7}"/>
                </a:ext>
              </a:extLst>
            </p:cNvPr>
            <p:cNvSpPr/>
            <p:nvPr/>
          </p:nvSpPr>
          <p:spPr>
            <a:xfrm>
              <a:off x="-451029" y="1998794"/>
              <a:ext cx="209839" cy="133108"/>
            </a:xfrm>
            <a:custGeom>
              <a:avLst/>
              <a:gdLst/>
              <a:ahLst/>
              <a:cxnLst/>
              <a:rect l="l" t="t" r="r" b="b"/>
              <a:pathLst>
                <a:path w="2196" h="1393" extrusionOk="0">
                  <a:moveTo>
                    <a:pt x="1098" y="1"/>
                  </a:moveTo>
                  <a:cubicBezTo>
                    <a:pt x="491" y="1"/>
                    <a:pt x="1" y="313"/>
                    <a:pt x="1" y="696"/>
                  </a:cubicBezTo>
                  <a:cubicBezTo>
                    <a:pt x="1" y="1080"/>
                    <a:pt x="491" y="1392"/>
                    <a:pt x="1098" y="1392"/>
                  </a:cubicBezTo>
                  <a:cubicBezTo>
                    <a:pt x="1705" y="1392"/>
                    <a:pt x="2195" y="1080"/>
                    <a:pt x="2195" y="696"/>
                  </a:cubicBezTo>
                  <a:cubicBezTo>
                    <a:pt x="2195" y="313"/>
                    <a:pt x="1705" y="1"/>
                    <a:pt x="109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0;p45">
              <a:extLst>
                <a:ext uri="{FF2B5EF4-FFF2-40B4-BE49-F238E27FC236}">
                  <a16:creationId xmlns:a16="http://schemas.microsoft.com/office/drawing/2014/main" id="{646EEC4F-6049-DB92-36FA-47B692EF8A5D}"/>
                </a:ext>
              </a:extLst>
            </p:cNvPr>
            <p:cNvSpPr/>
            <p:nvPr/>
          </p:nvSpPr>
          <p:spPr>
            <a:xfrm>
              <a:off x="-446730" y="1823164"/>
              <a:ext cx="202099" cy="315523"/>
            </a:xfrm>
            <a:custGeom>
              <a:avLst/>
              <a:gdLst/>
              <a:ahLst/>
              <a:cxnLst/>
              <a:rect l="l" t="t" r="r" b="b"/>
              <a:pathLst>
                <a:path w="2115" h="3302" extrusionOk="0">
                  <a:moveTo>
                    <a:pt x="1053" y="1"/>
                  </a:moveTo>
                  <a:lnTo>
                    <a:pt x="1053" y="1"/>
                  </a:lnTo>
                  <a:cubicBezTo>
                    <a:pt x="473" y="1"/>
                    <a:pt x="0" y="474"/>
                    <a:pt x="0" y="1063"/>
                  </a:cubicBezTo>
                  <a:lnTo>
                    <a:pt x="0" y="2579"/>
                  </a:lnTo>
                  <a:cubicBezTo>
                    <a:pt x="277" y="3302"/>
                    <a:pt x="1856" y="3284"/>
                    <a:pt x="2115" y="2579"/>
                  </a:cubicBezTo>
                  <a:lnTo>
                    <a:pt x="2115" y="1063"/>
                  </a:lnTo>
                  <a:cubicBezTo>
                    <a:pt x="2115" y="474"/>
                    <a:pt x="1633" y="1"/>
                    <a:pt x="1053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1;p45">
              <a:extLst>
                <a:ext uri="{FF2B5EF4-FFF2-40B4-BE49-F238E27FC236}">
                  <a16:creationId xmlns:a16="http://schemas.microsoft.com/office/drawing/2014/main" id="{A496DD54-BEB2-1789-5277-3C79D0E7D1DF}"/>
                </a:ext>
              </a:extLst>
            </p:cNvPr>
            <p:cNvSpPr/>
            <p:nvPr/>
          </p:nvSpPr>
          <p:spPr>
            <a:xfrm>
              <a:off x="-434785" y="1841129"/>
              <a:ext cx="177350" cy="265165"/>
            </a:xfrm>
            <a:custGeom>
              <a:avLst/>
              <a:gdLst/>
              <a:ahLst/>
              <a:cxnLst/>
              <a:rect l="l" t="t" r="r" b="b"/>
              <a:pathLst>
                <a:path w="1856" h="2775" extrusionOk="0">
                  <a:moveTo>
                    <a:pt x="928" y="0"/>
                  </a:moveTo>
                  <a:lnTo>
                    <a:pt x="928" y="0"/>
                  </a:lnTo>
                  <a:cubicBezTo>
                    <a:pt x="420" y="0"/>
                    <a:pt x="0" y="420"/>
                    <a:pt x="0" y="928"/>
                  </a:cubicBezTo>
                  <a:cubicBezTo>
                    <a:pt x="0" y="1936"/>
                    <a:pt x="928" y="2775"/>
                    <a:pt x="1856" y="2427"/>
                  </a:cubicBezTo>
                  <a:lnTo>
                    <a:pt x="1856" y="928"/>
                  </a:lnTo>
                  <a:cubicBezTo>
                    <a:pt x="1856" y="420"/>
                    <a:pt x="1437" y="0"/>
                    <a:pt x="928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2;p45">
              <a:extLst>
                <a:ext uri="{FF2B5EF4-FFF2-40B4-BE49-F238E27FC236}">
                  <a16:creationId xmlns:a16="http://schemas.microsoft.com/office/drawing/2014/main" id="{A28FFCC2-4EF8-BCE6-41BB-724886B7DECE}"/>
                </a:ext>
              </a:extLst>
            </p:cNvPr>
            <p:cNvSpPr/>
            <p:nvPr/>
          </p:nvSpPr>
          <p:spPr>
            <a:xfrm>
              <a:off x="-325661" y="1892250"/>
              <a:ext cx="52937" cy="40133"/>
            </a:xfrm>
            <a:custGeom>
              <a:avLst/>
              <a:gdLst/>
              <a:ahLst/>
              <a:cxnLst/>
              <a:rect l="l" t="t" r="r" b="b"/>
              <a:pathLst>
                <a:path w="554" h="420" extrusionOk="0">
                  <a:moveTo>
                    <a:pt x="214" y="63"/>
                  </a:moveTo>
                  <a:cubicBezTo>
                    <a:pt x="80" y="117"/>
                    <a:pt x="0" y="232"/>
                    <a:pt x="36" y="313"/>
                  </a:cubicBezTo>
                  <a:cubicBezTo>
                    <a:pt x="72" y="402"/>
                    <a:pt x="214" y="420"/>
                    <a:pt x="339" y="366"/>
                  </a:cubicBezTo>
                  <a:cubicBezTo>
                    <a:pt x="473" y="304"/>
                    <a:pt x="553" y="197"/>
                    <a:pt x="518" y="108"/>
                  </a:cubicBezTo>
                  <a:cubicBezTo>
                    <a:pt x="482" y="27"/>
                    <a:pt x="339" y="1"/>
                    <a:pt x="214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2"/>
          <p:cNvSpPr/>
          <p:nvPr/>
        </p:nvSpPr>
        <p:spPr>
          <a:xfrm>
            <a:off x="203553" y="120367"/>
            <a:ext cx="8430900" cy="7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D1B74C-075F-7201-C153-D3A69BDE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80" y="637148"/>
            <a:ext cx="7554438" cy="4097887"/>
          </a:xfrm>
          <a:prstGeom prst="rect">
            <a:avLst/>
          </a:prstGeom>
        </p:spPr>
      </p:pic>
      <p:sp>
        <p:nvSpPr>
          <p:cNvPr id="6" name="Google Shape;557;p45">
            <a:extLst>
              <a:ext uri="{FF2B5EF4-FFF2-40B4-BE49-F238E27FC236}">
                <a16:creationId xmlns:a16="http://schemas.microsoft.com/office/drawing/2014/main" id="{48F197D6-00A2-14DF-A5D6-05DACC75E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87" y="204952"/>
            <a:ext cx="7718425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D</a:t>
            </a:r>
            <a:r>
              <a:rPr lang="en" sz="2400" dirty="0"/>
              <a:t>iagrama de bloques</a:t>
            </a: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>
            <a:spLocks noGrp="1"/>
          </p:cNvSpPr>
          <p:nvPr>
            <p:ph type="title"/>
          </p:nvPr>
        </p:nvSpPr>
        <p:spPr>
          <a:xfrm>
            <a:off x="473406" y="190192"/>
            <a:ext cx="7808659" cy="491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</a:t>
            </a:r>
            <a:r>
              <a:rPr lang="en" dirty="0"/>
              <a:t>odificación </a:t>
            </a:r>
            <a:endParaRPr dirty="0"/>
          </a:p>
        </p:txBody>
      </p:sp>
      <p:sp>
        <p:nvSpPr>
          <p:cNvPr id="477" name="Google Shape;477;p38"/>
          <p:cNvSpPr txBox="1"/>
          <p:nvPr/>
        </p:nvSpPr>
        <p:spPr>
          <a:xfrm>
            <a:off x="2976763" y="875783"/>
            <a:ext cx="2801943" cy="28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</a:t>
            </a:r>
            <a:r>
              <a:rPr lang="en" sz="1200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esarrollo de código en VHDL</a:t>
            </a:r>
            <a:endParaRPr sz="1200"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" name="Google Shape;477;p38">
            <a:extLst>
              <a:ext uri="{FF2B5EF4-FFF2-40B4-BE49-F238E27FC236}">
                <a16:creationId xmlns:a16="http://schemas.microsoft.com/office/drawing/2014/main" id="{6D76FE69-4015-449E-C20C-20E453720612}"/>
              </a:ext>
            </a:extLst>
          </p:cNvPr>
          <p:cNvSpPr txBox="1"/>
          <p:nvPr/>
        </p:nvSpPr>
        <p:spPr>
          <a:xfrm>
            <a:off x="501389" y="1357436"/>
            <a:ext cx="2947133" cy="90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VHDL de contador, convertidor, Decodificador display 7 segmentos </a:t>
            </a:r>
            <a:endParaRPr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1E2EF6-CF46-A351-D511-5C13DB54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92252"/>
            <a:ext cx="638817" cy="288942"/>
          </a:xfrm>
          <a:prstGeom prst="rect">
            <a:avLst/>
          </a:prstGeom>
        </p:spPr>
      </p:pic>
      <p:sp>
        <p:nvSpPr>
          <p:cNvPr id="4" name="Google Shape;477;p38">
            <a:extLst>
              <a:ext uri="{FF2B5EF4-FFF2-40B4-BE49-F238E27FC236}">
                <a16:creationId xmlns:a16="http://schemas.microsoft.com/office/drawing/2014/main" id="{D84D28E2-839D-290C-0893-0187C5742240}"/>
              </a:ext>
            </a:extLst>
          </p:cNvPr>
          <p:cNvSpPr txBox="1"/>
          <p:nvPr/>
        </p:nvSpPr>
        <p:spPr>
          <a:xfrm>
            <a:off x="3285810" y="1550867"/>
            <a:ext cx="294713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Semáforo</a:t>
            </a:r>
            <a:endParaRPr sz="1200"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" name="Google Shape;477;p38">
            <a:extLst>
              <a:ext uri="{FF2B5EF4-FFF2-40B4-BE49-F238E27FC236}">
                <a16:creationId xmlns:a16="http://schemas.microsoft.com/office/drawing/2014/main" id="{C6270019-6C9D-D1A0-3068-9F08C90446BC}"/>
              </a:ext>
            </a:extLst>
          </p:cNvPr>
          <p:cNvSpPr txBox="1"/>
          <p:nvPr/>
        </p:nvSpPr>
        <p:spPr>
          <a:xfrm>
            <a:off x="5695479" y="1550867"/>
            <a:ext cx="2947133" cy="28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Plumas de acceso</a:t>
            </a:r>
            <a:endParaRPr sz="1600"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9BA7C5-EC15-3F0F-0575-B0DAECEC9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943" y="2708704"/>
            <a:ext cx="1250859" cy="6465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E1FD4C-1D1E-777F-837E-E60A0EE2A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922" y="2531327"/>
            <a:ext cx="266624" cy="9249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E34259-58F3-B1A3-D2BA-ACE59E864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734" y="2451568"/>
            <a:ext cx="1825895" cy="11338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3D4310F-E634-D1AA-9D64-09C8AAD4F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157" y="2232315"/>
            <a:ext cx="276594" cy="10339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8D52C27-67B7-869C-6EA1-8B2977B6E8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0149" y="2492970"/>
            <a:ext cx="1825895" cy="11347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E763AFB-0BBF-95E2-4922-1696D855CC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4523" y="1961080"/>
            <a:ext cx="796674" cy="7966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DAPTADA Car Parking Construction Company Profile by Slidesgo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AF6B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70F763F2A89E44DADE8036835592EA1" ma:contentTypeVersion="9" ma:contentTypeDescription="Crear nuevo documento." ma:contentTypeScope="" ma:versionID="93ca145f02acdb412af60af6f865e57e">
  <xsd:schema xmlns:xsd="http://www.w3.org/2001/XMLSchema" xmlns:xs="http://www.w3.org/2001/XMLSchema" xmlns:p="http://schemas.microsoft.com/office/2006/metadata/properties" xmlns:ns3="ae45e37b-ffa7-431b-98de-1c710333ea5f" targetNamespace="http://schemas.microsoft.com/office/2006/metadata/properties" ma:root="true" ma:fieldsID="4a4400640508d5325d26ecfea7f64416" ns3:_="">
    <xsd:import namespace="ae45e37b-ffa7-431b-98de-1c710333ea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5e37b-ffa7-431b-98de-1c710333ea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e45e37b-ffa7-431b-98de-1c710333ea5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6F9019-8CFD-49CF-9A35-32CAB5EFB9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45e37b-ffa7-431b-98de-1c710333ea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89C484-761A-4F03-BCFA-D0FAE3D01703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ae45e37b-ffa7-431b-98de-1c710333ea5f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2DC5281-441C-4801-B874-87E986394F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412</Words>
  <Application>Microsoft Office PowerPoint</Application>
  <PresentationFormat>Presentación en pantalla (16:9)</PresentationFormat>
  <Paragraphs>61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Oxygen</vt:lpstr>
      <vt:lpstr>Manrope</vt:lpstr>
      <vt:lpstr>Bebas Neue</vt:lpstr>
      <vt:lpstr>Arial</vt:lpstr>
      <vt:lpstr>Anaheim</vt:lpstr>
      <vt:lpstr>ADAPTADA Car Parking Construction Company Profile by Slidesgo</vt:lpstr>
      <vt:lpstr>Parqueo Automatizado    Grupo 4 PARALELO 107 Integrantes: Mauricio torres Benitez., Cristhian Tutiven Reyes.</vt:lpstr>
      <vt:lpstr>  ¿Qué se busca?</vt:lpstr>
      <vt:lpstr>Proceso de solución</vt:lpstr>
      <vt:lpstr>Diseño</vt:lpstr>
      <vt:lpstr>Diseño</vt:lpstr>
      <vt:lpstr>Desarrollo del diseño a implementar </vt:lpstr>
      <vt:lpstr>Diagrama de bloques</vt:lpstr>
      <vt:lpstr>Diagrama de bloques</vt:lpstr>
      <vt:lpstr>Codificación </vt:lpstr>
      <vt:lpstr>Codificación </vt:lpstr>
      <vt:lpstr>Codificación </vt:lpstr>
      <vt:lpstr>Codificación </vt:lpstr>
      <vt:lpstr>Codificación </vt:lpstr>
      <vt:lpstr>Codificación </vt:lpstr>
      <vt:lpstr>Codificación </vt:lpstr>
      <vt:lpstr>Implementación &amp; simulación</vt:lpstr>
      <vt:lpstr>Implementación</vt:lpstr>
      <vt:lpstr>simulaciones</vt:lpstr>
      <vt:lpstr>Pruebas de Prototipo Final </vt:lpstr>
      <vt:lpstr>Pruebas</vt:lpstr>
      <vt:lpstr>Conclusión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Parqueo Automatizado    Grupo 4 PARALELO 107 Integrantes: Mauricio torres Benitez., Cristhian Tutiven Reyes.</dc:title>
  <dc:creator>J.TUTIVEN</dc:creator>
  <cp:lastModifiedBy>Cristhian Jose Tutiven Reyes</cp:lastModifiedBy>
  <cp:revision>4</cp:revision>
  <dcterms:modified xsi:type="dcterms:W3CDTF">2024-01-23T04:07:41Z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0x010100770F763F2A89E44DADE8036835592EA1</vt:lpwstr>
  </property>
</Properties>
</file>